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1"/>
  </p:notesMasterIdLst>
  <p:sldIdLst>
    <p:sldId id="256" r:id="rId6"/>
    <p:sldId id="293" r:id="rId7"/>
    <p:sldId id="280" r:id="rId8"/>
    <p:sldId id="284" r:id="rId9"/>
    <p:sldId id="281" r:id="rId10"/>
    <p:sldId id="295" r:id="rId11"/>
    <p:sldId id="277" r:id="rId12"/>
    <p:sldId id="278" r:id="rId13"/>
    <p:sldId id="298" r:id="rId14"/>
    <p:sldId id="279" r:id="rId15"/>
    <p:sldId id="262" r:id="rId16"/>
    <p:sldId id="259" r:id="rId17"/>
    <p:sldId id="296" r:id="rId18"/>
    <p:sldId id="267" r:id="rId19"/>
    <p:sldId id="268" r:id="rId20"/>
    <p:sldId id="270" r:id="rId21"/>
    <p:sldId id="286" r:id="rId22"/>
    <p:sldId id="297" r:id="rId23"/>
    <p:sldId id="290" r:id="rId24"/>
    <p:sldId id="291" r:id="rId25"/>
    <p:sldId id="292" r:id="rId26"/>
    <p:sldId id="272" r:id="rId27"/>
    <p:sldId id="273" r:id="rId28"/>
    <p:sldId id="305" r:id="rId29"/>
    <p:sldId id="308" r:id="rId30"/>
    <p:sldId id="309" r:id="rId31"/>
    <p:sldId id="299" r:id="rId32"/>
    <p:sldId id="300" r:id="rId33"/>
    <p:sldId id="288" r:id="rId34"/>
    <p:sldId id="289" r:id="rId35"/>
    <p:sldId id="302" r:id="rId36"/>
    <p:sldId id="303" r:id="rId37"/>
    <p:sldId id="304" r:id="rId38"/>
    <p:sldId id="310" r:id="rId39"/>
    <p:sldId id="276" r:id="rId4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A7C3DB-6B64-4F90-9499-6878989E2420}" v="1134" dt="2024-06-10T23:07:44.932"/>
    <p1510:client id="{A556C671-7CA4-4ABD-A150-A66E8E4EC445}" v="138" dt="2024-06-10T23:17:01.227"/>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33" autoAdjust="0"/>
  </p:normalViewPr>
  <p:slideViewPr>
    <p:cSldViewPr snapToGrid="0">
      <p:cViewPr varScale="1">
        <p:scale>
          <a:sx n="89" d="100"/>
          <a:sy n="89" d="100"/>
        </p:scale>
        <p:origin x="13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A305B-679F-46C4-BEA1-2C38FB845DF0}" type="datetimeFigureOut">
              <a:rPr lang="tr-TR" smtClean="0"/>
              <a:t>23.07.2024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FB29B-81A8-48C6-841A-A96EFAC7FA2F}" type="slidenum">
              <a:rPr lang="tr-TR" smtClean="0"/>
              <a:t>‹#›</a:t>
            </a:fld>
            <a:endParaRPr lang="tr-TR"/>
          </a:p>
        </p:txBody>
      </p:sp>
    </p:spTree>
    <p:extLst>
      <p:ext uri="{BB962C8B-B14F-4D97-AF65-F5344CB8AC3E}">
        <p14:creationId xmlns:p14="http://schemas.microsoft.com/office/powerpoint/2010/main" val="2607813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a:t>The automatic text extraction from images allows non-digital information to be digitized. This simplifies access to visual data. </a:t>
            </a:r>
            <a:endParaRPr lang="tr-TR" sz="1200"/>
          </a:p>
          <a:p>
            <a:endParaRPr lang="tr-TR" sz="1200"/>
          </a:p>
          <a:p>
            <a:r>
              <a:rPr lang="en-US" sz="1200"/>
              <a:t>Automated text extraction systems are much faster and less costly than manual text typing. This reduces the processing time of large amounts of data and saves labor</a:t>
            </a:r>
            <a:endParaRPr lang="tr-TR" sz="1200"/>
          </a:p>
          <a:p>
            <a:endParaRPr lang="tr-TR" sz="1200"/>
          </a:p>
          <a:p>
            <a:r>
              <a:rPr lang="en-US" sz="1200"/>
              <a:t>For users who have difficulty accessing visual data, access to information is facilitated by the vocalization of texts. </a:t>
            </a:r>
            <a:endParaRPr lang="tr-TR" sz="1200"/>
          </a:p>
          <a:p>
            <a:endParaRPr lang="tr-TR" sz="1200"/>
          </a:p>
          <a:p>
            <a:r>
              <a:rPr lang="en-US" sz="1200"/>
              <a:t>By processing images from social media accounts, it is easier to summarize accounts and categorize accounts. In this way, application algorithms can be used more easily.</a:t>
            </a:r>
            <a:endParaRPr lang="tr-TR" sz="1200"/>
          </a:p>
          <a:p>
            <a:endParaRPr lang="tr-TR"/>
          </a:p>
        </p:txBody>
      </p:sp>
      <p:sp>
        <p:nvSpPr>
          <p:cNvPr id="4" name="Slayt Numarası Yer Tutucusu 3"/>
          <p:cNvSpPr>
            <a:spLocks noGrp="1"/>
          </p:cNvSpPr>
          <p:nvPr>
            <p:ph type="sldNum" sz="quarter" idx="5"/>
          </p:nvPr>
        </p:nvSpPr>
        <p:spPr/>
        <p:txBody>
          <a:bodyPr/>
          <a:lstStyle/>
          <a:p>
            <a:fld id="{DBEFB29B-81A8-48C6-841A-A96EFAC7FA2F}" type="slidenum">
              <a:rPr lang="tr-TR" smtClean="0"/>
              <a:t>12</a:t>
            </a:fld>
            <a:endParaRPr lang="tr-TR"/>
          </a:p>
        </p:txBody>
      </p:sp>
    </p:spTree>
    <p:extLst>
      <p:ext uri="{BB962C8B-B14F-4D97-AF65-F5344CB8AC3E}">
        <p14:creationId xmlns:p14="http://schemas.microsoft.com/office/powerpoint/2010/main" val="151758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a:t>CLIP görüntü kodlayıcısı, görüntüyü küçük parçalara böler ve her bir parçayı ayrı ayrı işler. Bu işlem sonucunda, her bir parçanın özelliklerini içeren bir dizi vektör elde edilir. Bu vektörler, görüntünün farklı bölgelerindeki bilgileri taşır.</a:t>
            </a:r>
          </a:p>
          <a:p>
            <a:endParaRPr lang="tr-TR"/>
          </a:p>
          <a:p>
            <a:r>
              <a:rPr lang="tr-TR" b="1"/>
              <a:t>Multi-</a:t>
            </a:r>
            <a:r>
              <a:rPr lang="tr-TR" b="1" err="1"/>
              <a:t>layer</a:t>
            </a:r>
            <a:r>
              <a:rPr lang="tr-TR" b="1"/>
              <a:t> </a:t>
            </a:r>
            <a:r>
              <a:rPr lang="tr-TR" b="1" err="1"/>
              <a:t>perceptron</a:t>
            </a:r>
            <a:r>
              <a:rPr lang="tr-TR" b="1"/>
              <a:t> (MLP)</a:t>
            </a:r>
            <a:r>
              <a:rPr lang="tr-TR"/>
              <a:t>, tam bağlantılı (</a:t>
            </a:r>
            <a:r>
              <a:rPr lang="tr-TR" err="1"/>
              <a:t>fully</a:t>
            </a:r>
            <a:r>
              <a:rPr lang="tr-TR"/>
              <a:t> </a:t>
            </a:r>
            <a:r>
              <a:rPr lang="tr-TR" err="1"/>
              <a:t>connected</a:t>
            </a:r>
            <a:r>
              <a:rPr lang="tr-TR"/>
              <a:t>) katmanlardan oluşan bir sinir ağıdır. Her nöron, önceki katmandaki tüm nöronlarla bağlantılıdır. MLP, gömme vektörlerini işler ve daha yüksek seviyeli özellikler çıkarır.</a:t>
            </a:r>
          </a:p>
          <a:p>
            <a:endParaRPr lang="tr-TR"/>
          </a:p>
          <a:p>
            <a:r>
              <a:rPr lang="tr-TR" b="1"/>
              <a:t>Normalizasyon</a:t>
            </a:r>
            <a:r>
              <a:rPr lang="tr-TR"/>
              <a:t>, giriş verilerini belirli bir ölçeğe getirir. Bu, eğitim sürecini hızlandırır ve modelin daha stabil öğrenmesini sağlar.</a:t>
            </a:r>
          </a:p>
        </p:txBody>
      </p:sp>
      <p:sp>
        <p:nvSpPr>
          <p:cNvPr id="4" name="Slayt Numarası Yer Tutucusu 3"/>
          <p:cNvSpPr>
            <a:spLocks noGrp="1"/>
          </p:cNvSpPr>
          <p:nvPr>
            <p:ph type="sldNum" sz="quarter" idx="5"/>
          </p:nvPr>
        </p:nvSpPr>
        <p:spPr/>
        <p:txBody>
          <a:bodyPr/>
          <a:lstStyle/>
          <a:p>
            <a:fld id="{DBEFB29B-81A8-48C6-841A-A96EFAC7FA2F}" type="slidenum">
              <a:rPr lang="tr-TR" smtClean="0"/>
              <a:t>15</a:t>
            </a:fld>
            <a:endParaRPr lang="tr-TR"/>
          </a:p>
        </p:txBody>
      </p:sp>
    </p:spTree>
    <p:extLst>
      <p:ext uri="{BB962C8B-B14F-4D97-AF65-F5344CB8AC3E}">
        <p14:creationId xmlns:p14="http://schemas.microsoft.com/office/powerpoint/2010/main" val="201138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err="1"/>
              <a:t>Vision</a:t>
            </a:r>
            <a:r>
              <a:rPr lang="tr-TR" b="1"/>
              <a:t> </a:t>
            </a:r>
            <a:r>
              <a:rPr lang="tr-TR" b="1" err="1"/>
              <a:t>Transformer</a:t>
            </a:r>
            <a:r>
              <a:rPr lang="tr-TR" b="1"/>
              <a:t> (</a:t>
            </a:r>
            <a:r>
              <a:rPr lang="tr-TR" b="1" err="1"/>
              <a:t>ViT</a:t>
            </a:r>
            <a:r>
              <a:rPr lang="tr-TR" b="1"/>
              <a:t>)</a:t>
            </a:r>
            <a:r>
              <a:rPr lang="tr-TR"/>
              <a:t>, görüntü işleme için tasarlanmış bir tür derin öğrenme modelidir. Geleneksel CNN'lerin (</a:t>
            </a:r>
            <a:r>
              <a:rPr lang="tr-TR" err="1"/>
              <a:t>Convolutional</a:t>
            </a:r>
            <a:r>
              <a:rPr lang="tr-TR"/>
              <a:t> </a:t>
            </a:r>
            <a:r>
              <a:rPr lang="tr-TR" err="1"/>
              <a:t>Neural</a:t>
            </a:r>
            <a:r>
              <a:rPr lang="tr-TR"/>
              <a:t> Networks) yerine, </a:t>
            </a:r>
            <a:r>
              <a:rPr lang="tr-TR" err="1"/>
              <a:t>transformer</a:t>
            </a:r>
            <a:r>
              <a:rPr lang="tr-TR"/>
              <a:t> mimarisini kullanarak görüntüleri işler.</a:t>
            </a:r>
          </a:p>
          <a:p>
            <a:r>
              <a:rPr lang="tr-TR" err="1"/>
              <a:t>Vision</a:t>
            </a:r>
            <a:r>
              <a:rPr lang="tr-TR"/>
              <a:t> </a:t>
            </a:r>
            <a:r>
              <a:rPr lang="tr-TR" err="1"/>
              <a:t>Transformer</a:t>
            </a:r>
            <a:r>
              <a:rPr lang="tr-TR"/>
              <a:t>, </a:t>
            </a:r>
            <a:r>
              <a:rPr lang="tr-TR" err="1"/>
              <a:t>Encoded</a:t>
            </a:r>
            <a:r>
              <a:rPr lang="tr-TR"/>
              <a:t> Image-1 vektörlerini daha derinlemesine işler ve bu vektörler arasındaki daha karmaşık ilişkileri öğrenir. Bu aşamada, model, görüntüdeki özelliklerin metin özellikleriyle nasıl ilişkilendirileceğini öğrenir.</a:t>
            </a:r>
          </a:p>
          <a:p>
            <a:endParaRPr lang="tr-TR"/>
          </a:p>
          <a:p>
            <a:r>
              <a:rPr lang="tr-TR" b="1"/>
              <a:t>Doğrusal katman</a:t>
            </a:r>
            <a:r>
              <a:rPr lang="tr-TR"/>
              <a:t>, bu katman, giriş verilerini lineer bir dönüşüme tabi tutar. Bu, modelin doğrusal ilişkiler öğrenmesine yardımcı olur.</a:t>
            </a:r>
          </a:p>
        </p:txBody>
      </p:sp>
      <p:sp>
        <p:nvSpPr>
          <p:cNvPr id="4" name="Slayt Numarası Yer Tutucusu 3"/>
          <p:cNvSpPr>
            <a:spLocks noGrp="1"/>
          </p:cNvSpPr>
          <p:nvPr>
            <p:ph type="sldNum" sz="quarter" idx="5"/>
          </p:nvPr>
        </p:nvSpPr>
        <p:spPr/>
        <p:txBody>
          <a:bodyPr/>
          <a:lstStyle/>
          <a:p>
            <a:fld id="{DBEFB29B-81A8-48C6-841A-A96EFAC7FA2F}" type="slidenum">
              <a:rPr lang="tr-TR" smtClean="0"/>
              <a:t>16</a:t>
            </a:fld>
            <a:endParaRPr lang="tr-TR"/>
          </a:p>
        </p:txBody>
      </p:sp>
    </p:spTree>
    <p:extLst>
      <p:ext uri="{BB962C8B-B14F-4D97-AF65-F5344CB8AC3E}">
        <p14:creationId xmlns:p14="http://schemas.microsoft.com/office/powerpoint/2010/main" val="44750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a:t>Doğrusal katman</a:t>
            </a:r>
            <a:r>
              <a:rPr lang="tr-TR"/>
              <a:t> ile birlikte </a:t>
            </a:r>
            <a:r>
              <a:rPr lang="tr-TR" b="1" err="1"/>
              <a:t>dropout</a:t>
            </a:r>
            <a:r>
              <a:rPr lang="tr-TR"/>
              <a:t> kullanımı, modelin aşırı uyum sağlamasını (</a:t>
            </a:r>
            <a:r>
              <a:rPr lang="tr-TR" err="1"/>
              <a:t>overfitting</a:t>
            </a:r>
            <a:r>
              <a:rPr lang="tr-TR"/>
              <a:t>) önlemeye yardımcı olur.</a:t>
            </a:r>
          </a:p>
          <a:p>
            <a:endParaRPr lang="tr-TR"/>
          </a:p>
          <a:p>
            <a:r>
              <a:rPr lang="tr-TR" b="1" err="1"/>
              <a:t>Softmax</a:t>
            </a:r>
            <a:r>
              <a:rPr lang="tr-TR"/>
              <a:t>, bir dizi sayı arasındaki olasılık dağılımını hesaplar. Genellikle sınıflandırma görevlerinde kullanılır ve girdiyi 0 ile 1 arasında bir olasılık dağılımına dönüştürür. Bu, modelin belirli bir sınıfa ait olma olasılığını hesaplamasını sağlar.</a:t>
            </a:r>
          </a:p>
        </p:txBody>
      </p:sp>
      <p:sp>
        <p:nvSpPr>
          <p:cNvPr id="4" name="Slayt Numarası Yer Tutucusu 3"/>
          <p:cNvSpPr>
            <a:spLocks noGrp="1"/>
          </p:cNvSpPr>
          <p:nvPr>
            <p:ph type="sldNum" sz="quarter" idx="5"/>
          </p:nvPr>
        </p:nvSpPr>
        <p:spPr/>
        <p:txBody>
          <a:bodyPr/>
          <a:lstStyle/>
          <a:p>
            <a:fld id="{DBEFB29B-81A8-48C6-841A-A96EFAC7FA2F}" type="slidenum">
              <a:rPr lang="tr-TR" smtClean="0"/>
              <a:t>17</a:t>
            </a:fld>
            <a:endParaRPr lang="tr-TR"/>
          </a:p>
        </p:txBody>
      </p:sp>
    </p:spTree>
    <p:extLst>
      <p:ext uri="{BB962C8B-B14F-4D97-AF65-F5344CB8AC3E}">
        <p14:creationId xmlns:p14="http://schemas.microsoft.com/office/powerpoint/2010/main" val="1660828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DBEFB29B-81A8-48C6-841A-A96EFAC7FA2F}" type="slidenum">
              <a:rPr lang="tr-TR" smtClean="0"/>
              <a:t>19</a:t>
            </a:fld>
            <a:endParaRPr lang="tr-TR"/>
          </a:p>
        </p:txBody>
      </p:sp>
    </p:spTree>
    <p:extLst>
      <p:ext uri="{BB962C8B-B14F-4D97-AF65-F5344CB8AC3E}">
        <p14:creationId xmlns:p14="http://schemas.microsoft.com/office/powerpoint/2010/main" val="90948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DBEFB29B-81A8-48C6-841A-A96EFAC7FA2F}" type="slidenum">
              <a:rPr lang="tr-TR" smtClean="0"/>
              <a:t>27</a:t>
            </a:fld>
            <a:endParaRPr lang="tr-TR"/>
          </a:p>
        </p:txBody>
      </p:sp>
    </p:spTree>
    <p:extLst>
      <p:ext uri="{BB962C8B-B14F-4D97-AF65-F5344CB8AC3E}">
        <p14:creationId xmlns:p14="http://schemas.microsoft.com/office/powerpoint/2010/main" val="1296741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41F34E-0A99-06CA-3DD0-DAA52B2A27A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B6ABC672-2BC5-C648-32B3-469580777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578CB3B4-3652-B5DE-BA37-5F95E9280076}"/>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Alt Bilgi Yer Tutucusu 4">
            <a:extLst>
              <a:ext uri="{FF2B5EF4-FFF2-40B4-BE49-F238E27FC236}">
                <a16:creationId xmlns:a16="http://schemas.microsoft.com/office/drawing/2014/main" id="{B01C8761-56ED-0C22-E0C2-517DBAC37DC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C17194-F828-ED8F-E2AB-2B3E1F9A4DE6}"/>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215523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7F8BB8-9F25-40C9-8BAC-E6C65BAF830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0F4A291-54BB-D260-7600-7863FC74163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5771474-3ED3-F9B8-D845-2D3515499CAE}"/>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Alt Bilgi Yer Tutucusu 4">
            <a:extLst>
              <a:ext uri="{FF2B5EF4-FFF2-40B4-BE49-F238E27FC236}">
                <a16:creationId xmlns:a16="http://schemas.microsoft.com/office/drawing/2014/main" id="{3672459E-B55D-9430-919B-A6B66A48416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0BB8188-94F0-0DF6-1527-8BFE7E1F091F}"/>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83339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CEA87DD-64F1-5935-B51E-09EA2B54798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005CF6B-D3B3-F447-653F-C53D35E500D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73E3327-B7D0-183E-4179-0115D244AC68}"/>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Alt Bilgi Yer Tutucusu 4">
            <a:extLst>
              <a:ext uri="{FF2B5EF4-FFF2-40B4-BE49-F238E27FC236}">
                <a16:creationId xmlns:a16="http://schemas.microsoft.com/office/drawing/2014/main" id="{3E4DAB23-396B-537D-D382-CAB519A6CEA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21EA565-10C6-6AEF-F133-2675DB953997}"/>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70419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tr-TR"/>
              <a:t>Asıl başlık stilini düzenlemek için tıklayın</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a:p>
        </p:txBody>
      </p:sp>
      <p:sp>
        <p:nvSpPr>
          <p:cNvPr id="4" name="Date Placeholder 3"/>
          <p:cNvSpPr>
            <a:spLocks noGrp="1"/>
          </p:cNvSpPr>
          <p:nvPr>
            <p:ph type="dt" sz="half" idx="10"/>
          </p:nvPr>
        </p:nvSpPr>
        <p:spPr>
          <a:xfrm>
            <a:off x="7983232" y="5037663"/>
            <a:ext cx="897467" cy="279400"/>
          </a:xfrm>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a:xfrm>
            <a:off x="2692397" y="5037663"/>
            <a:ext cx="5214635" cy="279400"/>
          </a:xfrm>
        </p:spPr>
        <p:txBody>
          <a:bodyPr/>
          <a:lstStyle/>
          <a:p>
            <a:endParaRPr lang="tr-TR"/>
          </a:p>
        </p:txBody>
      </p:sp>
      <p:sp>
        <p:nvSpPr>
          <p:cNvPr id="6" name="Slide Number Placeholder 5"/>
          <p:cNvSpPr>
            <a:spLocks noGrp="1"/>
          </p:cNvSpPr>
          <p:nvPr>
            <p:ph type="sldNum" sz="quarter" idx="12"/>
          </p:nvPr>
        </p:nvSpPr>
        <p:spPr>
          <a:xfrm>
            <a:off x="8956900" y="5037663"/>
            <a:ext cx="551167" cy="279400"/>
          </a:xfrm>
        </p:spPr>
        <p:txBody>
          <a:bodyPr/>
          <a:lstStyle/>
          <a:p>
            <a:fld id="{16A90D66-A329-4F14-9A96-F8476A8176EB}" type="slidenum">
              <a:rPr lang="tr-TR" smtClean="0"/>
              <a:t>‹#›</a:t>
            </a:fld>
            <a:endParaRPr lang="tr-T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352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3922734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tr-TR"/>
              <a:t>Asıl başlık stilini düzenlemek için tıklayın</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6674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Date Placeholder 4"/>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74840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F1E904D2-F601-41A9-9723-F8A821B683BF}" type="datetimeFigureOut">
              <a:rPr lang="tr-TR" smtClean="0"/>
              <a:t>23.07.2024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6A90D66-A329-4F14-9A96-F8476A8176EB}" type="slidenum">
              <a:rPr lang="tr-TR" smtClean="0"/>
              <a:t>‹#›</a:t>
            </a:fld>
            <a:endParaRPr lang="tr-T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5149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Date Placeholder 2"/>
          <p:cNvSpPr>
            <a:spLocks noGrp="1"/>
          </p:cNvSpPr>
          <p:nvPr>
            <p:ph type="dt" sz="half" idx="10"/>
          </p:nvPr>
        </p:nvSpPr>
        <p:spPr/>
        <p:txBody>
          <a:bodyPr/>
          <a:lstStyle/>
          <a:p>
            <a:fld id="{F1E904D2-F601-41A9-9723-F8A821B683BF}" type="datetimeFigureOut">
              <a:rPr lang="tr-TR" smtClean="0"/>
              <a:t>23.07.2024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6A90D66-A329-4F14-9A96-F8476A8176EB}"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7415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E904D2-F601-41A9-9723-F8A821B683BF}" type="datetimeFigureOut">
              <a:rPr lang="tr-TR" smtClean="0"/>
              <a:t>23.07.2024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1596584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tr-TR"/>
              <a:t>Asıl başlık stilini düzenlemek için tıklayın</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6A90D66-A329-4F14-9A96-F8476A8176EB}" type="slidenum">
              <a:rPr lang="tr-TR" smtClean="0"/>
              <a:t>‹#›</a:t>
            </a:fld>
            <a:endParaRPr lang="tr-T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21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9EB8D-D629-3D4B-F3E6-3238A3E6FE8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83342AB-6609-DC7A-85C3-DE1C06948E75}"/>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1C21FE5-073F-F59F-F7AB-56EEE2EC9F71}"/>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Alt Bilgi Yer Tutucusu 4">
            <a:extLst>
              <a:ext uri="{FF2B5EF4-FFF2-40B4-BE49-F238E27FC236}">
                <a16:creationId xmlns:a16="http://schemas.microsoft.com/office/drawing/2014/main" id="{FADC1C48-6E1A-58E3-7E75-FEBACEAF69C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12DEE18-2F9C-952A-D871-F07734567FBC}"/>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3434210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tr-TR"/>
              <a:t>Asıl başlık stilini düzenlemek için tıklayın</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2567763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284104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tr-TR"/>
              <a:t>Asıl başlık stilini düzenlemek için tıklayın</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8511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1275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tr-TR"/>
              <a:t>Asıl başlık stilini düzenlemek için tıklayın</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1981274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1816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9299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stilini düzenlemek için tıklayın</a:t>
            </a:r>
            <a:endParaRPr lang="en-US"/>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394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tr-TR"/>
              <a:t>Asıl başlık stilini düzenlemek için tıklayın</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6A90D66-A329-4F14-9A96-F8476A8176EB}" type="slidenum">
              <a:rPr lang="tr-TR" smtClean="0"/>
              <a:t>‹#›</a:t>
            </a:fld>
            <a:endParaRPr lang="tr-T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19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560179-6885-2A85-C6AB-515805EAF96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439DA46-17CA-07F6-4CB5-74C8D5614C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CE604F8B-6E82-A50E-CB0D-E2E38B83785E}"/>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5" name="Alt Bilgi Yer Tutucusu 4">
            <a:extLst>
              <a:ext uri="{FF2B5EF4-FFF2-40B4-BE49-F238E27FC236}">
                <a16:creationId xmlns:a16="http://schemas.microsoft.com/office/drawing/2014/main" id="{87C4C368-D8A5-17DE-41D6-6D32C9DD40E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B323738-1803-448F-87AE-860DF47F0D6B}"/>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2908848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ECCE6B-4653-41EC-6776-FFE7B3B6231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49CD712-2FA6-0BA7-5D26-1B88902A565A}"/>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14DA16D-91CC-2D61-87A8-01265792DE9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169A8235-1724-308A-8FCE-8FB45A6319CC}"/>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Alt Bilgi Yer Tutucusu 5">
            <a:extLst>
              <a:ext uri="{FF2B5EF4-FFF2-40B4-BE49-F238E27FC236}">
                <a16:creationId xmlns:a16="http://schemas.microsoft.com/office/drawing/2014/main" id="{167D22EC-17B3-DA22-398E-DCD5FBA7B7E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6A734C0-EE86-1724-D405-C38D65D2A1CC}"/>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90705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9B881D-7513-3864-FB70-7270E62C8A4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FB59D9B-B37B-D23B-4457-929B856647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F8D5D8D-FF05-EA00-CB1B-85F03ADA708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FC62F6E9-651D-A388-5F5B-58130BFBAB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2B4174A-4DD9-EA3D-5E29-2560455E578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3D1C1BF-D115-B226-1F7F-5C1234E9A19F}"/>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8" name="Alt Bilgi Yer Tutucusu 7">
            <a:extLst>
              <a:ext uri="{FF2B5EF4-FFF2-40B4-BE49-F238E27FC236}">
                <a16:creationId xmlns:a16="http://schemas.microsoft.com/office/drawing/2014/main" id="{3C6205FD-A834-E559-A87C-814579E93B1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CEC2584-34FC-F580-88A5-A59436A2FEDE}"/>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338037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E346DB-4E3D-130E-8E5D-4861A0174450}"/>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88F066B-B5C2-7F40-327D-9130FA11C0B5}"/>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4" name="Alt Bilgi Yer Tutucusu 3">
            <a:extLst>
              <a:ext uri="{FF2B5EF4-FFF2-40B4-BE49-F238E27FC236}">
                <a16:creationId xmlns:a16="http://schemas.microsoft.com/office/drawing/2014/main" id="{39449297-CCCB-0029-7AC7-FF5FABCCCFE2}"/>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2160FD6-180B-4014-F206-C5969BA8A127}"/>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223188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32E26AB5-47C9-FEE5-F49A-8D841DCFE094}"/>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3" name="Alt Bilgi Yer Tutucusu 2">
            <a:extLst>
              <a:ext uri="{FF2B5EF4-FFF2-40B4-BE49-F238E27FC236}">
                <a16:creationId xmlns:a16="http://schemas.microsoft.com/office/drawing/2014/main" id="{EB4023FD-4F1A-01A1-9CC0-48D197D3060C}"/>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09D1983-B4DE-20D0-F76A-D90BC001403A}"/>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343715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B67585-34E2-DA69-164A-8141599F899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BF5AC76-5AE4-FB99-99DF-868864518B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5C050E30-2C2C-BBFC-45AD-D574FAC59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8F0DEAA-0B8A-8B22-4A15-4CF1802D0ED3}"/>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Alt Bilgi Yer Tutucusu 5">
            <a:extLst>
              <a:ext uri="{FF2B5EF4-FFF2-40B4-BE49-F238E27FC236}">
                <a16:creationId xmlns:a16="http://schemas.microsoft.com/office/drawing/2014/main" id="{C97773F0-56F9-A8BF-1CBC-FA706BF3676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3425033-2DE1-0426-8D68-70115F24FEA3}"/>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2266272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DE103C-F482-A73D-7EBE-8039C857A69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45FA3DC-02BB-53E6-5C28-A94A0A38EE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BCB8853-A5DD-5815-3EED-B947081BC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7699244-31A6-C5B1-B5C2-1BDDE357DE73}"/>
              </a:ext>
            </a:extLst>
          </p:cNvPr>
          <p:cNvSpPr>
            <a:spLocks noGrp="1"/>
          </p:cNvSpPr>
          <p:nvPr>
            <p:ph type="dt" sz="half" idx="10"/>
          </p:nvPr>
        </p:nvSpPr>
        <p:spPr/>
        <p:txBody>
          <a:bodyPr/>
          <a:lstStyle/>
          <a:p>
            <a:fld id="{F1E904D2-F601-41A9-9723-F8A821B683BF}" type="datetimeFigureOut">
              <a:rPr lang="tr-TR" smtClean="0"/>
              <a:t>23.07.2024</a:t>
            </a:fld>
            <a:endParaRPr lang="tr-TR"/>
          </a:p>
        </p:txBody>
      </p:sp>
      <p:sp>
        <p:nvSpPr>
          <p:cNvPr id="6" name="Alt Bilgi Yer Tutucusu 5">
            <a:extLst>
              <a:ext uri="{FF2B5EF4-FFF2-40B4-BE49-F238E27FC236}">
                <a16:creationId xmlns:a16="http://schemas.microsoft.com/office/drawing/2014/main" id="{0B8F62D0-3A34-0405-81DB-D0A5B36A77F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5A66E39-81C7-1566-317D-11B2AF4432CF}"/>
              </a:ext>
            </a:extLst>
          </p:cNvPr>
          <p:cNvSpPr>
            <a:spLocks noGrp="1"/>
          </p:cNvSpPr>
          <p:nvPr>
            <p:ph type="sldNum" sz="quarter" idx="12"/>
          </p:nvPr>
        </p:nvSpPr>
        <p:spPr/>
        <p:txBody>
          <a:bodyPr/>
          <a:lstStyle/>
          <a:p>
            <a:fld id="{16A90D66-A329-4F14-9A96-F8476A8176EB}" type="slidenum">
              <a:rPr lang="tr-TR" smtClean="0"/>
              <a:t>‹#›</a:t>
            </a:fld>
            <a:endParaRPr lang="tr-TR"/>
          </a:p>
        </p:txBody>
      </p:sp>
    </p:spTree>
    <p:extLst>
      <p:ext uri="{BB962C8B-B14F-4D97-AF65-F5344CB8AC3E}">
        <p14:creationId xmlns:p14="http://schemas.microsoft.com/office/powerpoint/2010/main" val="13406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50106E83-E025-3D50-A904-640F309206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1DDDA47-89DE-5384-EDB5-F16481253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0006383-1E6A-8C5E-FB8E-556C34553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E904D2-F601-41A9-9723-F8A821B683BF}" type="datetimeFigureOut">
              <a:rPr lang="tr-TR" smtClean="0"/>
              <a:t>23.07.2024</a:t>
            </a:fld>
            <a:endParaRPr lang="tr-TR"/>
          </a:p>
        </p:txBody>
      </p:sp>
      <p:sp>
        <p:nvSpPr>
          <p:cNvPr id="5" name="Alt Bilgi Yer Tutucusu 4">
            <a:extLst>
              <a:ext uri="{FF2B5EF4-FFF2-40B4-BE49-F238E27FC236}">
                <a16:creationId xmlns:a16="http://schemas.microsoft.com/office/drawing/2014/main" id="{8C0A84F4-7BAC-11C7-3749-5DAE1C08F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9DCE7CC5-CAB9-81D5-4F49-CE94F1FE3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90D66-A329-4F14-9A96-F8476A8176EB}" type="slidenum">
              <a:rPr lang="tr-TR" smtClean="0"/>
              <a:t>‹#›</a:t>
            </a:fld>
            <a:endParaRPr lang="tr-TR"/>
          </a:p>
        </p:txBody>
      </p:sp>
    </p:spTree>
    <p:extLst>
      <p:ext uri="{BB962C8B-B14F-4D97-AF65-F5344CB8AC3E}">
        <p14:creationId xmlns:p14="http://schemas.microsoft.com/office/powerpoint/2010/main" val="3111244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tr-TR"/>
              <a:t>Asıl başlık stilini düzenlemek için tıklayın</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E904D2-F601-41A9-9723-F8A821B683BF}" type="datetimeFigureOut">
              <a:rPr lang="tr-TR" smtClean="0"/>
              <a:t>23.07.2024</a:t>
            </a:fld>
            <a:endParaRPr lang="tr-T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A90D66-A329-4F14-9A96-F8476A8176EB}" type="slidenum">
              <a:rPr lang="tr-TR" smtClean="0"/>
              <a:t>‹#›</a:t>
            </a:fld>
            <a:endParaRPr lang="tr-TR"/>
          </a:p>
        </p:txBody>
      </p:sp>
    </p:spTree>
    <p:extLst>
      <p:ext uri="{BB962C8B-B14F-4D97-AF65-F5344CB8AC3E}">
        <p14:creationId xmlns:p14="http://schemas.microsoft.com/office/powerpoint/2010/main" val="1393345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2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Dijital işaretleri olan bir tablette el ile">
            <a:extLst>
              <a:ext uri="{FF2B5EF4-FFF2-40B4-BE49-F238E27FC236}">
                <a16:creationId xmlns:a16="http://schemas.microsoft.com/office/drawing/2014/main" id="{E1738330-0F72-DA55-05C0-0E1804C8981B}"/>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Başlık 1">
            <a:extLst>
              <a:ext uri="{FF2B5EF4-FFF2-40B4-BE49-F238E27FC236}">
                <a16:creationId xmlns:a16="http://schemas.microsoft.com/office/drawing/2014/main" id="{A1761581-C240-1445-75B2-946745C0BFBA}"/>
              </a:ext>
            </a:extLst>
          </p:cNvPr>
          <p:cNvSpPr>
            <a:spLocks noGrp="1"/>
          </p:cNvSpPr>
          <p:nvPr>
            <p:ph type="ctrTitle"/>
          </p:nvPr>
        </p:nvSpPr>
        <p:spPr>
          <a:xfrm>
            <a:off x="1524000" y="963038"/>
            <a:ext cx="9144000" cy="3222565"/>
          </a:xfrm>
        </p:spPr>
        <p:txBody>
          <a:bodyPr>
            <a:normAutofit fontScale="90000"/>
          </a:bodyPr>
          <a:lstStyle/>
          <a:p>
            <a:r>
              <a:rPr lang="en-US" b="1">
                <a:solidFill>
                  <a:schemeClr val="bg1"/>
                </a:solidFill>
                <a:effectLst>
                  <a:outerShdw blurRad="38100" dist="38100" dir="2700000" algn="tl">
                    <a:srgbClr val="000000">
                      <a:alpha val="43137"/>
                    </a:srgbClr>
                  </a:outerShdw>
                </a:effectLst>
                <a:latin typeface="+mn-lt"/>
              </a:rPr>
              <a:t>AUTOMATED TEXT GENERATION FROM IMAGES BASED ON DEEP LEARNING</a:t>
            </a:r>
            <a:endParaRPr lang="tr-TR" b="1">
              <a:solidFill>
                <a:schemeClr val="bg1"/>
              </a:solidFill>
              <a:effectLst>
                <a:outerShdw blurRad="38100" dist="38100" dir="2700000" algn="tl">
                  <a:srgbClr val="000000">
                    <a:alpha val="43137"/>
                  </a:srgbClr>
                </a:outerShdw>
              </a:effectLst>
              <a:latin typeface="+mn-lt"/>
            </a:endParaRPr>
          </a:p>
        </p:txBody>
      </p:sp>
      <p:sp>
        <p:nvSpPr>
          <p:cNvPr id="3" name="Alt Başlık 2">
            <a:extLst>
              <a:ext uri="{FF2B5EF4-FFF2-40B4-BE49-F238E27FC236}">
                <a16:creationId xmlns:a16="http://schemas.microsoft.com/office/drawing/2014/main" id="{1FB8E837-38B6-9CA2-C19E-78D36D42BC43}"/>
              </a:ext>
            </a:extLst>
          </p:cNvPr>
          <p:cNvSpPr>
            <a:spLocks noGrp="1"/>
          </p:cNvSpPr>
          <p:nvPr>
            <p:ph type="subTitle" idx="1"/>
          </p:nvPr>
        </p:nvSpPr>
        <p:spPr>
          <a:xfrm>
            <a:off x="1527048" y="4599432"/>
            <a:ext cx="9144000" cy="1536192"/>
          </a:xfrm>
        </p:spPr>
        <p:txBody>
          <a:bodyPr>
            <a:normAutofit/>
          </a:bodyPr>
          <a:lstStyle/>
          <a:p>
            <a:r>
              <a:rPr lang="tr-TR">
                <a:solidFill>
                  <a:schemeClr val="bg1"/>
                </a:solidFill>
              </a:rPr>
              <a:t>Yusuf Enes Kurt - 20011044</a:t>
            </a:r>
          </a:p>
          <a:p>
            <a:r>
              <a:rPr lang="tr-TR">
                <a:solidFill>
                  <a:schemeClr val="bg1"/>
                </a:solidFill>
              </a:rPr>
              <a:t>Muhammed Ali Lale - 20011045</a:t>
            </a:r>
          </a:p>
        </p:txBody>
      </p:sp>
      <p:sp>
        <p:nvSpPr>
          <p:cNvPr id="5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37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08375D-5508-8DDE-6825-C350F774A701}"/>
              </a:ext>
            </a:extLst>
          </p:cNvPr>
          <p:cNvSpPr>
            <a:spLocks noGrp="1"/>
          </p:cNvSpPr>
          <p:nvPr>
            <p:ph type="title"/>
          </p:nvPr>
        </p:nvSpPr>
        <p:spPr/>
        <p:txBody>
          <a:bodyPr/>
          <a:lstStyle/>
          <a:p>
            <a:r>
              <a:rPr lang="tr-TR" err="1"/>
              <a:t>Dataset</a:t>
            </a:r>
            <a:r>
              <a:rPr lang="tr-TR"/>
              <a:t> (</a:t>
            </a:r>
            <a:r>
              <a:rPr lang="tr-TR" err="1"/>
              <a:t>Cont’d</a:t>
            </a:r>
            <a:r>
              <a:rPr lang="tr-TR"/>
              <a:t>)</a:t>
            </a:r>
          </a:p>
        </p:txBody>
      </p:sp>
      <p:sp>
        <p:nvSpPr>
          <p:cNvPr id="3" name="İçerik Yer Tutucusu 2">
            <a:extLst>
              <a:ext uri="{FF2B5EF4-FFF2-40B4-BE49-F238E27FC236}">
                <a16:creationId xmlns:a16="http://schemas.microsoft.com/office/drawing/2014/main" id="{0A5AB41F-EAEF-D1E4-AD65-70E58296D738}"/>
              </a:ext>
            </a:extLst>
          </p:cNvPr>
          <p:cNvSpPr>
            <a:spLocks noGrp="1"/>
          </p:cNvSpPr>
          <p:nvPr>
            <p:ph idx="1"/>
          </p:nvPr>
        </p:nvSpPr>
        <p:spPr/>
        <p:txBody>
          <a:bodyPr/>
          <a:lstStyle/>
          <a:p>
            <a:r>
              <a:rPr lang="en-US"/>
              <a:t>The </a:t>
            </a:r>
            <a:r>
              <a:rPr lang="en-US" err="1"/>
              <a:t>json</a:t>
            </a:r>
            <a:r>
              <a:rPr lang="en-US"/>
              <a:t> file has been regularized and the problem of Turkish characters has been solved.</a:t>
            </a:r>
            <a:endParaRPr lang="tr-TR"/>
          </a:p>
          <a:p>
            <a:r>
              <a:rPr lang="en-US"/>
              <a:t>To observe the effect of different data sizes, training sets of 1,000, 8,000, 32,000, and 66,000 images were created.</a:t>
            </a:r>
            <a:endParaRPr lang="tr-TR"/>
          </a:p>
          <a:p>
            <a:r>
              <a:rPr lang="en-US"/>
              <a:t>The remaining 16,000 images were used for testing, with 80% of the dataset for training and 20% for testing.</a:t>
            </a:r>
            <a:endParaRPr lang="tr-TR"/>
          </a:p>
        </p:txBody>
      </p:sp>
    </p:spTree>
    <p:extLst>
      <p:ext uri="{BB962C8B-B14F-4D97-AF65-F5344CB8AC3E}">
        <p14:creationId xmlns:p14="http://schemas.microsoft.com/office/powerpoint/2010/main" val="172705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7C971E-F4E3-14DF-A4F0-38634B676572}"/>
              </a:ext>
            </a:extLst>
          </p:cNvPr>
          <p:cNvSpPr>
            <a:spLocks noGrp="1"/>
          </p:cNvSpPr>
          <p:nvPr>
            <p:ph type="title"/>
          </p:nvPr>
        </p:nvSpPr>
        <p:spPr/>
        <p:txBody>
          <a:bodyPr/>
          <a:lstStyle/>
          <a:p>
            <a:r>
              <a:rPr lang="tr-TR"/>
              <a:t>LIBRARIES USED</a:t>
            </a:r>
          </a:p>
        </p:txBody>
      </p:sp>
      <p:sp>
        <p:nvSpPr>
          <p:cNvPr id="3" name="İçerik Yer Tutucusu 2">
            <a:extLst>
              <a:ext uri="{FF2B5EF4-FFF2-40B4-BE49-F238E27FC236}">
                <a16:creationId xmlns:a16="http://schemas.microsoft.com/office/drawing/2014/main" id="{A69489C1-3DAC-A539-4669-9D3F647007C2}"/>
              </a:ext>
            </a:extLst>
          </p:cNvPr>
          <p:cNvSpPr>
            <a:spLocks noGrp="1"/>
          </p:cNvSpPr>
          <p:nvPr>
            <p:ph idx="1"/>
          </p:nvPr>
        </p:nvSpPr>
        <p:spPr>
          <a:xfrm>
            <a:off x="838200" y="2535809"/>
            <a:ext cx="2400656" cy="1762814"/>
          </a:xfrm>
        </p:spPr>
        <p:txBody>
          <a:bodyPr>
            <a:normAutofit fontScale="92500" lnSpcReduction="10000"/>
          </a:bodyPr>
          <a:lstStyle/>
          <a:p>
            <a:r>
              <a:rPr lang="tr-TR" sz="3000" err="1">
                <a:solidFill>
                  <a:schemeClr val="tx1"/>
                </a:solidFill>
              </a:rPr>
              <a:t>Numpy</a:t>
            </a:r>
            <a:endParaRPr lang="tr-TR" sz="3000">
              <a:solidFill>
                <a:schemeClr val="tx1"/>
              </a:solidFill>
            </a:endParaRPr>
          </a:p>
          <a:p>
            <a:r>
              <a:rPr lang="tr-TR" sz="3000" err="1">
                <a:solidFill>
                  <a:schemeClr val="tx1"/>
                </a:solidFill>
              </a:rPr>
              <a:t>Pandas</a:t>
            </a:r>
            <a:endParaRPr lang="tr-TR" sz="3000">
              <a:solidFill>
                <a:schemeClr val="tx1"/>
              </a:solidFill>
            </a:endParaRPr>
          </a:p>
          <a:p>
            <a:r>
              <a:rPr lang="tr-TR" sz="3000" err="1">
                <a:solidFill>
                  <a:schemeClr val="tx1"/>
                </a:solidFill>
              </a:rPr>
              <a:t>Argparse</a:t>
            </a:r>
            <a:endParaRPr lang="tr-TR" sz="3000">
              <a:solidFill>
                <a:schemeClr val="tx1"/>
              </a:solidFill>
            </a:endParaRPr>
          </a:p>
          <a:p>
            <a:endParaRPr lang="tr-TR"/>
          </a:p>
        </p:txBody>
      </p:sp>
      <p:sp>
        <p:nvSpPr>
          <p:cNvPr id="4" name="Metin kutusu 3">
            <a:extLst>
              <a:ext uri="{FF2B5EF4-FFF2-40B4-BE49-F238E27FC236}">
                <a16:creationId xmlns:a16="http://schemas.microsoft.com/office/drawing/2014/main" id="{0FCDA9DA-5C03-F065-6CAC-DB3E9D39A41A}"/>
              </a:ext>
            </a:extLst>
          </p:cNvPr>
          <p:cNvSpPr txBox="1"/>
          <p:nvPr/>
        </p:nvSpPr>
        <p:spPr>
          <a:xfrm>
            <a:off x="4237007" y="2535809"/>
            <a:ext cx="2700471" cy="954107"/>
          </a:xfrm>
          <a:prstGeom prst="rect">
            <a:avLst/>
          </a:prstGeom>
          <a:noFill/>
        </p:spPr>
        <p:txBody>
          <a:bodyPr wrap="square" rtlCol="0">
            <a:spAutoFit/>
          </a:bodyPr>
          <a:lstStyle/>
          <a:p>
            <a:pPr marL="177800" indent="-177800">
              <a:buFont typeface="Arial" panose="020B0604020202020204" pitchFamily="34" charset="0"/>
              <a:buChar char="•"/>
            </a:pPr>
            <a:r>
              <a:rPr lang="tr-TR" sz="2800" err="1"/>
              <a:t>Torch</a:t>
            </a:r>
            <a:endParaRPr lang="tr-TR" sz="2800"/>
          </a:p>
          <a:p>
            <a:pPr marL="177800" indent="-177800">
              <a:buFont typeface="Arial" panose="020B0604020202020204" pitchFamily="34" charset="0"/>
              <a:buChar char="•"/>
            </a:pPr>
            <a:r>
              <a:rPr lang="tr-TR" sz="2800" err="1"/>
              <a:t>Scikit</a:t>
            </a:r>
            <a:r>
              <a:rPr lang="tr-TR" sz="2800"/>
              <a:t>-Image</a:t>
            </a:r>
          </a:p>
        </p:txBody>
      </p:sp>
      <p:sp>
        <p:nvSpPr>
          <p:cNvPr id="5" name="Metin kutusu 4">
            <a:extLst>
              <a:ext uri="{FF2B5EF4-FFF2-40B4-BE49-F238E27FC236}">
                <a16:creationId xmlns:a16="http://schemas.microsoft.com/office/drawing/2014/main" id="{DD25AC17-2662-07E2-D192-5D2E0CDCAFD9}"/>
              </a:ext>
            </a:extLst>
          </p:cNvPr>
          <p:cNvSpPr txBox="1"/>
          <p:nvPr/>
        </p:nvSpPr>
        <p:spPr>
          <a:xfrm>
            <a:off x="7935629" y="2689698"/>
            <a:ext cx="2130641" cy="1231106"/>
          </a:xfrm>
          <a:prstGeom prst="rect">
            <a:avLst/>
          </a:prstGeom>
          <a:noFill/>
        </p:spPr>
        <p:txBody>
          <a:bodyPr wrap="square" rtlCol="0">
            <a:spAutoFit/>
          </a:bodyPr>
          <a:lstStyle/>
          <a:p>
            <a:pPr marL="177800" indent="-177800">
              <a:buFont typeface="Arial" panose="020B0604020202020204" pitchFamily="34" charset="0"/>
              <a:buChar char="•"/>
            </a:pPr>
            <a:r>
              <a:rPr lang="tr-TR" sz="2800" err="1"/>
              <a:t>nltk</a:t>
            </a:r>
            <a:endParaRPr lang="tr-TR" sz="2800"/>
          </a:p>
          <a:p>
            <a:pPr marL="177800" indent="-177800">
              <a:buFont typeface="Arial" panose="020B0604020202020204" pitchFamily="34" charset="0"/>
              <a:buChar char="•"/>
            </a:pPr>
            <a:r>
              <a:rPr lang="tr-TR" sz="2800" err="1"/>
              <a:t>Torchtext</a:t>
            </a:r>
            <a:endParaRPr lang="tr-TR" sz="2800"/>
          </a:p>
          <a:p>
            <a:endParaRPr lang="tr-TR"/>
          </a:p>
        </p:txBody>
      </p:sp>
    </p:spTree>
    <p:extLst>
      <p:ext uri="{BB962C8B-B14F-4D97-AF65-F5344CB8AC3E}">
        <p14:creationId xmlns:p14="http://schemas.microsoft.com/office/powerpoint/2010/main" val="2031255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2EA389-AAA7-5086-AC20-3CCFA9875A10}"/>
              </a:ext>
            </a:extLst>
          </p:cNvPr>
          <p:cNvSpPr>
            <a:spLocks noGrp="1"/>
          </p:cNvSpPr>
          <p:nvPr>
            <p:ph type="title"/>
          </p:nvPr>
        </p:nvSpPr>
        <p:spPr/>
        <p:txBody>
          <a:bodyPr>
            <a:normAutofit fontScale="90000"/>
          </a:bodyPr>
          <a:lstStyle/>
          <a:p>
            <a:r>
              <a:rPr lang="tr-TR"/>
              <a:t>OBJECTIVES OF IMAGE CAPTIONING</a:t>
            </a:r>
          </a:p>
        </p:txBody>
      </p:sp>
      <p:sp>
        <p:nvSpPr>
          <p:cNvPr id="3" name="İçerik Yer Tutucusu 2">
            <a:extLst>
              <a:ext uri="{FF2B5EF4-FFF2-40B4-BE49-F238E27FC236}">
                <a16:creationId xmlns:a16="http://schemas.microsoft.com/office/drawing/2014/main" id="{7E4715ED-2E63-2341-A8D5-42C3161823D3}"/>
              </a:ext>
            </a:extLst>
          </p:cNvPr>
          <p:cNvSpPr>
            <a:spLocks noGrp="1"/>
          </p:cNvSpPr>
          <p:nvPr>
            <p:ph idx="1"/>
          </p:nvPr>
        </p:nvSpPr>
        <p:spPr/>
        <p:txBody>
          <a:bodyPr/>
          <a:lstStyle/>
          <a:p>
            <a:r>
              <a:rPr lang="en-US"/>
              <a:t>Enhance accessibility for visually impaired individuals</a:t>
            </a:r>
          </a:p>
          <a:p>
            <a:r>
              <a:rPr lang="en-US"/>
              <a:t>Improve search engine optimization (SEO)</a:t>
            </a:r>
          </a:p>
          <a:p>
            <a:r>
              <a:rPr lang="en-US"/>
              <a:t>Facilitate social media and content management</a:t>
            </a:r>
          </a:p>
          <a:p>
            <a:r>
              <a:rPr lang="en-US"/>
              <a:t>Support educational materials</a:t>
            </a:r>
          </a:p>
          <a:p>
            <a:r>
              <a:rPr lang="tr-TR"/>
              <a:t>F</a:t>
            </a:r>
            <a:r>
              <a:rPr lang="en-US" sz="2400"/>
              <a:t>aster and less costly</a:t>
            </a:r>
            <a:r>
              <a:rPr lang="tr-TR" sz="2400"/>
              <a:t> </a:t>
            </a:r>
            <a:r>
              <a:rPr lang="en-US" sz="2400"/>
              <a:t>than manual text typing</a:t>
            </a:r>
            <a:endParaRPr lang="tr-TR"/>
          </a:p>
        </p:txBody>
      </p:sp>
    </p:spTree>
    <p:extLst>
      <p:ext uri="{BB962C8B-B14F-4D97-AF65-F5344CB8AC3E}">
        <p14:creationId xmlns:p14="http://schemas.microsoft.com/office/powerpoint/2010/main" val="325396005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vi ve oklu turuncu gradyan">
            <a:extLst>
              <a:ext uri="{FF2B5EF4-FFF2-40B4-BE49-F238E27FC236}">
                <a16:creationId xmlns:a16="http://schemas.microsoft.com/office/drawing/2014/main" id="{0FC98A2B-BB6D-3399-3FCD-182D240220B0}"/>
              </a:ext>
            </a:extLst>
          </p:cNvPr>
          <p:cNvPicPr>
            <a:picLocks noChangeAspect="1"/>
          </p:cNvPicPr>
          <p:nvPr/>
        </p:nvPicPr>
        <p:blipFill rotWithShape="1">
          <a:blip r:embed="rId2"/>
          <a:srcRect l="1540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AA3489-5376-05EF-1DAF-D2E395334E03}"/>
              </a:ext>
            </a:extLst>
          </p:cNvPr>
          <p:cNvSpPr>
            <a:spLocks noGrp="1"/>
          </p:cNvSpPr>
          <p:nvPr>
            <p:ph type="ctrTitle"/>
          </p:nvPr>
        </p:nvSpPr>
        <p:spPr>
          <a:xfrm>
            <a:off x="5190694" y="1813490"/>
            <a:ext cx="6935628" cy="3692028"/>
          </a:xfrm>
          <a:noFill/>
        </p:spPr>
        <p:txBody>
          <a:bodyPr>
            <a:normAutofit/>
          </a:bodyPr>
          <a:lstStyle/>
          <a:p>
            <a:r>
              <a:rPr lang="tr-TR" sz="5200">
                <a:effectLst>
                  <a:outerShdw blurRad="38100" dist="38100" dir="2700000" algn="tl">
                    <a:srgbClr val="000000">
                      <a:alpha val="43137"/>
                    </a:srgbClr>
                  </a:outerShdw>
                </a:effectLst>
                <a:latin typeface="Arial Black" panose="020B0A04020102020204" pitchFamily="34" charset="0"/>
              </a:rPr>
              <a:t>SYSTEM DESIGN AND IMPLEMENTATION</a:t>
            </a:r>
          </a:p>
        </p:txBody>
      </p:sp>
    </p:spTree>
    <p:extLst>
      <p:ext uri="{BB962C8B-B14F-4D97-AF65-F5344CB8AC3E}">
        <p14:creationId xmlns:p14="http://schemas.microsoft.com/office/powerpoint/2010/main" val="149660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179717-A2E9-88B4-C7CB-3E8D35161F11}"/>
              </a:ext>
            </a:extLst>
          </p:cNvPr>
          <p:cNvSpPr>
            <a:spLocks noGrp="1"/>
          </p:cNvSpPr>
          <p:nvPr>
            <p:ph type="title"/>
          </p:nvPr>
        </p:nvSpPr>
        <p:spPr/>
        <p:txBody>
          <a:bodyPr/>
          <a:lstStyle/>
          <a:p>
            <a:r>
              <a:rPr lang="tr-TR" b="1">
                <a:effectLst>
                  <a:outerShdw blurRad="38100" dist="38100" dir="2700000" algn="tl">
                    <a:srgbClr val="000000">
                      <a:alpha val="43137"/>
                    </a:srgbClr>
                  </a:outerShdw>
                </a:effectLst>
              </a:rPr>
              <a:t>TRANSFORMER</a:t>
            </a:r>
          </a:p>
        </p:txBody>
      </p:sp>
      <p:pic>
        <p:nvPicPr>
          <p:cNvPr id="7" name="Resim 6">
            <a:extLst>
              <a:ext uri="{FF2B5EF4-FFF2-40B4-BE49-F238E27FC236}">
                <a16:creationId xmlns:a16="http://schemas.microsoft.com/office/drawing/2014/main" id="{8CF0E063-2677-8237-4D88-B757F0BF6E25}"/>
              </a:ext>
            </a:extLst>
          </p:cNvPr>
          <p:cNvPicPr>
            <a:picLocks noChangeAspect="1"/>
          </p:cNvPicPr>
          <p:nvPr/>
        </p:nvPicPr>
        <p:blipFill>
          <a:blip r:embed="rId2"/>
          <a:stretch>
            <a:fillRect/>
          </a:stretch>
        </p:blipFill>
        <p:spPr>
          <a:xfrm>
            <a:off x="4745834" y="194278"/>
            <a:ext cx="6421520" cy="6469443"/>
          </a:xfrm>
          <a:prstGeom prst="rect">
            <a:avLst/>
          </a:prstGeom>
        </p:spPr>
      </p:pic>
    </p:spTree>
    <p:extLst>
      <p:ext uri="{BB962C8B-B14F-4D97-AF65-F5344CB8AC3E}">
        <p14:creationId xmlns:p14="http://schemas.microsoft.com/office/powerpoint/2010/main" val="259502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0D9CD7-2F97-F677-9912-B86B19752CED}"/>
              </a:ext>
            </a:extLst>
          </p:cNvPr>
          <p:cNvSpPr>
            <a:spLocks noGrp="1"/>
          </p:cNvSpPr>
          <p:nvPr>
            <p:ph type="title"/>
          </p:nvPr>
        </p:nvSpPr>
        <p:spPr>
          <a:xfrm>
            <a:off x="838200" y="365125"/>
            <a:ext cx="4152089" cy="1325563"/>
          </a:xfrm>
          <a:noFill/>
        </p:spPr>
        <p:txBody>
          <a:bodyPr/>
          <a:lstStyle/>
          <a:p>
            <a:r>
              <a:rPr lang="tr-TR" b="1">
                <a:effectLst>
                  <a:outerShdw blurRad="38100" dist="38100" dir="2700000" algn="tl">
                    <a:srgbClr val="000000">
                      <a:alpha val="43137"/>
                    </a:srgbClr>
                  </a:outerShdw>
                </a:effectLst>
              </a:rPr>
              <a:t>CLIP ENCODER</a:t>
            </a:r>
          </a:p>
        </p:txBody>
      </p:sp>
      <p:pic>
        <p:nvPicPr>
          <p:cNvPr id="5" name="Resim 4">
            <a:extLst>
              <a:ext uri="{FF2B5EF4-FFF2-40B4-BE49-F238E27FC236}">
                <a16:creationId xmlns:a16="http://schemas.microsoft.com/office/drawing/2014/main" id="{2A7FF07E-3CBB-492A-F7FE-B6760001D8E3}"/>
              </a:ext>
            </a:extLst>
          </p:cNvPr>
          <p:cNvPicPr>
            <a:picLocks noChangeAspect="1"/>
          </p:cNvPicPr>
          <p:nvPr/>
        </p:nvPicPr>
        <p:blipFill>
          <a:blip r:embed="rId3"/>
          <a:stretch>
            <a:fillRect/>
          </a:stretch>
        </p:blipFill>
        <p:spPr>
          <a:xfrm>
            <a:off x="5998500" y="0"/>
            <a:ext cx="4135403" cy="6858000"/>
          </a:xfrm>
          <a:prstGeom prst="rect">
            <a:avLst/>
          </a:prstGeom>
        </p:spPr>
      </p:pic>
    </p:spTree>
    <p:extLst>
      <p:ext uri="{BB962C8B-B14F-4D97-AF65-F5344CB8AC3E}">
        <p14:creationId xmlns:p14="http://schemas.microsoft.com/office/powerpoint/2010/main" val="46120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1C8C97-54F6-1151-9C21-D07F86C91D14}"/>
              </a:ext>
            </a:extLst>
          </p:cNvPr>
          <p:cNvSpPr>
            <a:spLocks noGrp="1"/>
          </p:cNvSpPr>
          <p:nvPr>
            <p:ph type="title"/>
          </p:nvPr>
        </p:nvSpPr>
        <p:spPr>
          <a:xfrm>
            <a:off x="1" y="365125"/>
            <a:ext cx="5458120" cy="1325563"/>
          </a:xfrm>
        </p:spPr>
        <p:txBody>
          <a:bodyPr>
            <a:normAutofit/>
          </a:bodyPr>
          <a:lstStyle/>
          <a:p>
            <a:r>
              <a:rPr lang="tr-TR" b="1">
                <a:effectLst>
                  <a:outerShdw blurRad="38100" dist="38100" dir="2700000" algn="tl">
                    <a:srgbClr val="000000">
                      <a:alpha val="43137"/>
                    </a:srgbClr>
                  </a:outerShdw>
                </a:effectLst>
              </a:rPr>
              <a:t>VISION TRANSFORMER BLOCK</a:t>
            </a:r>
          </a:p>
        </p:txBody>
      </p:sp>
      <p:pic>
        <p:nvPicPr>
          <p:cNvPr id="5" name="Resim 4">
            <a:extLst>
              <a:ext uri="{FF2B5EF4-FFF2-40B4-BE49-F238E27FC236}">
                <a16:creationId xmlns:a16="http://schemas.microsoft.com/office/drawing/2014/main" id="{5BA28A8A-C8E2-65FD-134E-F995D46D8066}"/>
              </a:ext>
            </a:extLst>
          </p:cNvPr>
          <p:cNvPicPr>
            <a:picLocks noChangeAspect="1"/>
          </p:cNvPicPr>
          <p:nvPr/>
        </p:nvPicPr>
        <p:blipFill>
          <a:blip r:embed="rId3"/>
          <a:stretch>
            <a:fillRect/>
          </a:stretch>
        </p:blipFill>
        <p:spPr>
          <a:xfrm>
            <a:off x="6357621" y="0"/>
            <a:ext cx="5785739" cy="6858000"/>
          </a:xfrm>
          <a:prstGeom prst="rect">
            <a:avLst/>
          </a:prstGeom>
        </p:spPr>
      </p:pic>
    </p:spTree>
    <p:extLst>
      <p:ext uri="{BB962C8B-B14F-4D97-AF65-F5344CB8AC3E}">
        <p14:creationId xmlns:p14="http://schemas.microsoft.com/office/powerpoint/2010/main" val="475775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7B5616-7F14-7861-5C43-313E4EFACEB4}"/>
              </a:ext>
            </a:extLst>
          </p:cNvPr>
          <p:cNvSpPr>
            <a:spLocks noGrp="1"/>
          </p:cNvSpPr>
          <p:nvPr>
            <p:ph type="title"/>
          </p:nvPr>
        </p:nvSpPr>
        <p:spPr/>
        <p:txBody>
          <a:bodyPr/>
          <a:lstStyle/>
          <a:p>
            <a:r>
              <a:rPr lang="tr-TR" b="1">
                <a:effectLst>
                  <a:outerShdw blurRad="38100" dist="38100" dir="2700000" algn="tl">
                    <a:srgbClr val="000000">
                      <a:alpha val="43137"/>
                    </a:srgbClr>
                  </a:outerShdw>
                </a:effectLst>
              </a:rPr>
              <a:t>TEXT DECODER</a:t>
            </a:r>
          </a:p>
        </p:txBody>
      </p:sp>
      <p:pic>
        <p:nvPicPr>
          <p:cNvPr id="6" name="Resim 5">
            <a:extLst>
              <a:ext uri="{FF2B5EF4-FFF2-40B4-BE49-F238E27FC236}">
                <a16:creationId xmlns:a16="http://schemas.microsoft.com/office/drawing/2014/main" id="{DC3E351E-9242-5296-0E81-EE876A11FFA2}"/>
              </a:ext>
            </a:extLst>
          </p:cNvPr>
          <p:cNvPicPr>
            <a:picLocks noChangeAspect="1"/>
          </p:cNvPicPr>
          <p:nvPr/>
        </p:nvPicPr>
        <p:blipFill>
          <a:blip r:embed="rId3"/>
          <a:stretch>
            <a:fillRect/>
          </a:stretch>
        </p:blipFill>
        <p:spPr>
          <a:xfrm>
            <a:off x="6868814" y="0"/>
            <a:ext cx="2847262" cy="6858000"/>
          </a:xfrm>
          <a:prstGeom prst="rect">
            <a:avLst/>
          </a:prstGeom>
        </p:spPr>
      </p:pic>
    </p:spTree>
    <p:extLst>
      <p:ext uri="{BB962C8B-B14F-4D97-AF65-F5344CB8AC3E}">
        <p14:creationId xmlns:p14="http://schemas.microsoft.com/office/powerpoint/2010/main" val="2274788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vi ve oklu turuncu gradyan">
            <a:extLst>
              <a:ext uri="{FF2B5EF4-FFF2-40B4-BE49-F238E27FC236}">
                <a16:creationId xmlns:a16="http://schemas.microsoft.com/office/drawing/2014/main" id="{0FC98A2B-BB6D-3399-3FCD-182D240220B0}"/>
              </a:ext>
            </a:extLst>
          </p:cNvPr>
          <p:cNvPicPr>
            <a:picLocks noChangeAspect="1"/>
          </p:cNvPicPr>
          <p:nvPr/>
        </p:nvPicPr>
        <p:blipFill rotWithShape="1">
          <a:blip r:embed="rId2"/>
          <a:srcRect l="15401"/>
          <a:stretch/>
        </p:blipFill>
        <p:spPr>
          <a:xfrm>
            <a:off x="1" y="10"/>
            <a:ext cx="9669642" cy="6857990"/>
          </a:xfrm>
          <a:prstGeom prst="rect">
            <a:avLst/>
          </a:prstGeom>
        </p:spPr>
      </p:pic>
      <p:sp>
        <p:nvSpPr>
          <p:cNvPr id="7"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AA3489-5376-05EF-1DAF-D2E395334E03}"/>
              </a:ext>
            </a:extLst>
          </p:cNvPr>
          <p:cNvSpPr>
            <a:spLocks noGrp="1"/>
          </p:cNvSpPr>
          <p:nvPr>
            <p:ph type="ctrTitle"/>
          </p:nvPr>
        </p:nvSpPr>
        <p:spPr>
          <a:xfrm>
            <a:off x="5866767" y="1806722"/>
            <a:ext cx="6011500" cy="3692028"/>
          </a:xfrm>
          <a:noFill/>
        </p:spPr>
        <p:txBody>
          <a:bodyPr>
            <a:normAutofit/>
          </a:bodyPr>
          <a:lstStyle/>
          <a:p>
            <a:pPr algn="r"/>
            <a:r>
              <a:rPr lang="tr-TR" sz="5200">
                <a:latin typeface="Arial Black" panose="020B0A04020102020204" pitchFamily="34" charset="0"/>
              </a:rPr>
              <a:t>EXPERIMENTAL RESULTS</a:t>
            </a:r>
          </a:p>
        </p:txBody>
      </p:sp>
    </p:spTree>
    <p:extLst>
      <p:ext uri="{BB962C8B-B14F-4D97-AF65-F5344CB8AC3E}">
        <p14:creationId xmlns:p14="http://schemas.microsoft.com/office/powerpoint/2010/main" val="9089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E8F5DD-1309-6637-5924-E28F36BA66AA}"/>
              </a:ext>
            </a:extLst>
          </p:cNvPr>
          <p:cNvSpPr>
            <a:spLocks noGrp="1"/>
          </p:cNvSpPr>
          <p:nvPr>
            <p:ph type="title"/>
          </p:nvPr>
        </p:nvSpPr>
        <p:spPr/>
        <p:txBody>
          <a:bodyPr/>
          <a:lstStyle/>
          <a:p>
            <a:r>
              <a:rPr lang="tr-TR"/>
              <a:t>EXPERIMENTAL RESULTS</a:t>
            </a:r>
          </a:p>
        </p:txBody>
      </p:sp>
      <p:sp>
        <p:nvSpPr>
          <p:cNvPr id="3" name="İçerik Yer Tutucusu 2">
            <a:extLst>
              <a:ext uri="{FF2B5EF4-FFF2-40B4-BE49-F238E27FC236}">
                <a16:creationId xmlns:a16="http://schemas.microsoft.com/office/drawing/2014/main" id="{6515AB9E-1892-F181-A77A-68FCBDAA1745}"/>
              </a:ext>
            </a:extLst>
          </p:cNvPr>
          <p:cNvSpPr>
            <a:spLocks noGrp="1"/>
          </p:cNvSpPr>
          <p:nvPr>
            <p:ph idx="1"/>
          </p:nvPr>
        </p:nvSpPr>
        <p:spPr/>
        <p:txBody>
          <a:bodyPr/>
          <a:lstStyle/>
          <a:p>
            <a:r>
              <a:rPr lang="en-US"/>
              <a:t>In this section, the impact of some configurations on the results of the project will be analyzed and interpreted.</a:t>
            </a:r>
            <a:endParaRPr lang="tr-TR"/>
          </a:p>
          <a:p>
            <a:r>
              <a:rPr lang="en-US"/>
              <a:t>These configurations are the dataset size and the language models used.</a:t>
            </a:r>
            <a:endParaRPr lang="tr-TR"/>
          </a:p>
        </p:txBody>
      </p:sp>
    </p:spTree>
    <p:extLst>
      <p:ext uri="{BB962C8B-B14F-4D97-AF65-F5344CB8AC3E}">
        <p14:creationId xmlns:p14="http://schemas.microsoft.com/office/powerpoint/2010/main" val="58610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vi ve oklu turuncu gradyan">
            <a:extLst>
              <a:ext uri="{FF2B5EF4-FFF2-40B4-BE49-F238E27FC236}">
                <a16:creationId xmlns:a16="http://schemas.microsoft.com/office/drawing/2014/main" id="{0FC98A2B-BB6D-3399-3FCD-182D240220B0}"/>
              </a:ext>
            </a:extLst>
          </p:cNvPr>
          <p:cNvPicPr>
            <a:picLocks noChangeAspect="1"/>
          </p:cNvPicPr>
          <p:nvPr/>
        </p:nvPicPr>
        <p:blipFill rotWithShape="1">
          <a:blip r:embed="rId2"/>
          <a:srcRect l="15401"/>
          <a:stretch/>
        </p:blipFill>
        <p:spPr>
          <a:xfrm>
            <a:off x="1" y="10"/>
            <a:ext cx="9669642" cy="6857990"/>
          </a:xfrm>
          <a:prstGeom prst="rect">
            <a:avLst/>
          </a:prstGeom>
        </p:spPr>
      </p:pic>
      <p:sp>
        <p:nvSpPr>
          <p:cNvPr id="32" name="Rectangle 3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AA3489-5376-05EF-1DAF-D2E395334E03}"/>
              </a:ext>
            </a:extLst>
          </p:cNvPr>
          <p:cNvSpPr>
            <a:spLocks noGrp="1"/>
          </p:cNvSpPr>
          <p:nvPr>
            <p:ph type="ctrTitle"/>
          </p:nvPr>
        </p:nvSpPr>
        <p:spPr>
          <a:xfrm>
            <a:off x="5594392" y="1862128"/>
            <a:ext cx="6128231" cy="3692028"/>
          </a:xfrm>
          <a:noFill/>
        </p:spPr>
        <p:txBody>
          <a:bodyPr>
            <a:normAutofit/>
          </a:bodyPr>
          <a:lstStyle/>
          <a:p>
            <a:pPr algn="l"/>
            <a:r>
              <a:rPr lang="tr-TR" sz="5200">
                <a:latin typeface="Arial Black" panose="020B0A04020102020204" pitchFamily="34" charset="0"/>
              </a:rPr>
              <a:t>INTRODUCTION</a:t>
            </a:r>
          </a:p>
        </p:txBody>
      </p:sp>
    </p:spTree>
    <p:extLst>
      <p:ext uri="{BB962C8B-B14F-4D97-AF65-F5344CB8AC3E}">
        <p14:creationId xmlns:p14="http://schemas.microsoft.com/office/powerpoint/2010/main" val="290611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74C7CF-F601-47FA-26FA-24379C703AC1}"/>
              </a:ext>
            </a:extLst>
          </p:cNvPr>
          <p:cNvSpPr>
            <a:spLocks noGrp="1"/>
          </p:cNvSpPr>
          <p:nvPr>
            <p:ph type="title"/>
          </p:nvPr>
        </p:nvSpPr>
        <p:spPr/>
        <p:txBody>
          <a:bodyPr/>
          <a:lstStyle/>
          <a:p>
            <a:r>
              <a:rPr lang="en-US"/>
              <a:t>The Impact of Dataset Size</a:t>
            </a:r>
            <a:endParaRPr lang="tr-TR"/>
          </a:p>
        </p:txBody>
      </p:sp>
      <p:sp>
        <p:nvSpPr>
          <p:cNvPr id="3" name="İçerik Yer Tutucusu 2">
            <a:extLst>
              <a:ext uri="{FF2B5EF4-FFF2-40B4-BE49-F238E27FC236}">
                <a16:creationId xmlns:a16="http://schemas.microsoft.com/office/drawing/2014/main" id="{001CEF37-7E9A-7895-1664-23BF570647CE}"/>
              </a:ext>
            </a:extLst>
          </p:cNvPr>
          <p:cNvSpPr>
            <a:spLocks noGrp="1"/>
          </p:cNvSpPr>
          <p:nvPr>
            <p:ph idx="1"/>
          </p:nvPr>
        </p:nvSpPr>
        <p:spPr/>
        <p:txBody>
          <a:bodyPr/>
          <a:lstStyle/>
          <a:p>
            <a:pPr algn="just"/>
            <a:r>
              <a:rPr lang="en-US"/>
              <a:t>In the project, 4 separate datasets of 1000, 8000, 32000 and 66000 images were created from the MSCOCO dataset.</a:t>
            </a:r>
            <a:endParaRPr lang="tr-TR"/>
          </a:p>
          <a:p>
            <a:pPr algn="just"/>
            <a:r>
              <a:rPr lang="en-US"/>
              <a:t>One model was trained </a:t>
            </a:r>
            <a:r>
              <a:rPr lang="tr-TR" err="1"/>
              <a:t>for</a:t>
            </a:r>
            <a:r>
              <a:rPr lang="tr-TR"/>
              <a:t> </a:t>
            </a:r>
            <a:r>
              <a:rPr lang="tr-TR" err="1"/>
              <a:t>each</a:t>
            </a:r>
            <a:r>
              <a:rPr lang="tr-TR"/>
              <a:t> </a:t>
            </a:r>
            <a:r>
              <a:rPr lang="en-US"/>
              <a:t>datasets and their performances were measured and compared with BLEU, METEOR, ROUGE-L metrics.</a:t>
            </a:r>
            <a:endParaRPr lang="tr-TR"/>
          </a:p>
          <a:p>
            <a:pPr algn="just"/>
            <a:r>
              <a:rPr lang="en-US"/>
              <a:t>The results show that as data size increases, performance increases. </a:t>
            </a:r>
            <a:endParaRPr lang="tr-TR"/>
          </a:p>
        </p:txBody>
      </p:sp>
    </p:spTree>
    <p:extLst>
      <p:ext uri="{BB962C8B-B14F-4D97-AF65-F5344CB8AC3E}">
        <p14:creationId xmlns:p14="http://schemas.microsoft.com/office/powerpoint/2010/main" val="2222910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044CC3-7BED-121E-FA9A-62B7429D9758}"/>
              </a:ext>
            </a:extLst>
          </p:cNvPr>
          <p:cNvSpPr>
            <a:spLocks noGrp="1"/>
          </p:cNvSpPr>
          <p:nvPr>
            <p:ph type="title"/>
          </p:nvPr>
        </p:nvSpPr>
        <p:spPr/>
        <p:txBody>
          <a:bodyPr/>
          <a:lstStyle/>
          <a:p>
            <a:r>
              <a:rPr lang="en-US"/>
              <a:t>Impact of the Language Model Used</a:t>
            </a:r>
            <a:endParaRPr lang="tr-TR"/>
          </a:p>
        </p:txBody>
      </p:sp>
      <p:sp>
        <p:nvSpPr>
          <p:cNvPr id="3" name="İçerik Yer Tutucusu 2">
            <a:extLst>
              <a:ext uri="{FF2B5EF4-FFF2-40B4-BE49-F238E27FC236}">
                <a16:creationId xmlns:a16="http://schemas.microsoft.com/office/drawing/2014/main" id="{ED17BD35-2622-3548-DAD7-1EFEEB5C2BD5}"/>
              </a:ext>
            </a:extLst>
          </p:cNvPr>
          <p:cNvSpPr>
            <a:spLocks noGrp="1"/>
          </p:cNvSpPr>
          <p:nvPr>
            <p:ph idx="1"/>
          </p:nvPr>
        </p:nvSpPr>
        <p:spPr/>
        <p:txBody>
          <a:bodyPr>
            <a:normAutofit/>
          </a:bodyPr>
          <a:lstStyle/>
          <a:p>
            <a:pPr algn="just"/>
            <a:r>
              <a:rPr lang="en-US"/>
              <a:t>In the project, datasets of different sizes were trained with 2 different GPT-2 models</a:t>
            </a:r>
            <a:r>
              <a:rPr lang="tr-TR"/>
              <a:t>. </a:t>
            </a:r>
            <a:r>
              <a:rPr lang="en-US"/>
              <a:t>With each language model, 4 models were trained.</a:t>
            </a:r>
            <a:endParaRPr lang="tr-TR"/>
          </a:p>
          <a:p>
            <a:pPr algn="just"/>
            <a:r>
              <a:rPr lang="en-US"/>
              <a:t>Considering these results, we see that none of the GPT-2 models has a clear</a:t>
            </a:r>
            <a:r>
              <a:rPr lang="tr-TR"/>
              <a:t> </a:t>
            </a:r>
            <a:r>
              <a:rPr lang="en-US"/>
              <a:t>advantage over the other</a:t>
            </a:r>
            <a:r>
              <a:rPr lang="tr-TR"/>
              <a:t> in general. </a:t>
            </a:r>
            <a:r>
              <a:rPr lang="tr-TR" err="1"/>
              <a:t>However</a:t>
            </a:r>
            <a:r>
              <a:rPr lang="tr-TR"/>
              <a:t>, </a:t>
            </a:r>
            <a:r>
              <a:rPr lang="tr-TR" err="1"/>
              <a:t>we</a:t>
            </a:r>
            <a:r>
              <a:rPr lang="tr-TR"/>
              <a:t> </a:t>
            </a:r>
            <a:r>
              <a:rPr lang="tr-TR" err="1"/>
              <a:t>observed</a:t>
            </a:r>
            <a:r>
              <a:rPr lang="tr-TR"/>
              <a:t> </a:t>
            </a:r>
            <a:r>
              <a:rPr lang="en-US" err="1"/>
              <a:t>ytu</a:t>
            </a:r>
            <a:r>
              <a:rPr lang="en-US"/>
              <a:t>-</a:t>
            </a:r>
            <a:r>
              <a:rPr lang="en-US" err="1"/>
              <a:t>ce</a:t>
            </a:r>
            <a:r>
              <a:rPr lang="en-US"/>
              <a:t>-cosmos/turkish-gpt2 model had better performance with simpler images </a:t>
            </a:r>
            <a:r>
              <a:rPr lang="en-US" err="1"/>
              <a:t>wh</a:t>
            </a:r>
            <a:r>
              <a:rPr lang="tr-TR" err="1"/>
              <a:t>ich</a:t>
            </a:r>
            <a:r>
              <a:rPr lang="en-US"/>
              <a:t> had less objects. "</a:t>
            </a:r>
            <a:r>
              <a:rPr lang="en-US" err="1"/>
              <a:t>redrussianarmy</a:t>
            </a:r>
            <a:r>
              <a:rPr lang="en-US"/>
              <a:t>/gpt2-turkish-cased" model had better performance with more complicated images w</a:t>
            </a:r>
            <a:r>
              <a:rPr lang="tr-TR" err="1"/>
              <a:t>hic</a:t>
            </a:r>
            <a:r>
              <a:rPr lang="en-US"/>
              <a:t>h had more objects.</a:t>
            </a:r>
            <a:endParaRPr lang="tr-TR"/>
          </a:p>
        </p:txBody>
      </p:sp>
    </p:spTree>
    <p:extLst>
      <p:ext uri="{BB962C8B-B14F-4D97-AF65-F5344CB8AC3E}">
        <p14:creationId xmlns:p14="http://schemas.microsoft.com/office/powerpoint/2010/main" val="1319035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079C4D-A3F1-7F52-4A57-3E09B5697D12}"/>
              </a:ext>
            </a:extLst>
          </p:cNvPr>
          <p:cNvSpPr>
            <a:spLocks noGrp="1"/>
          </p:cNvSpPr>
          <p:nvPr>
            <p:ph type="title"/>
          </p:nvPr>
        </p:nvSpPr>
        <p:spPr/>
        <p:txBody>
          <a:bodyPr/>
          <a:lstStyle/>
          <a:p>
            <a:r>
              <a:rPr lang="tr-TR" err="1"/>
              <a:t>Metrics</a:t>
            </a:r>
            <a:endParaRPr lang="tr-TR"/>
          </a:p>
        </p:txBody>
      </p:sp>
      <p:pic>
        <p:nvPicPr>
          <p:cNvPr id="6" name="Resim 5">
            <a:extLst>
              <a:ext uri="{FF2B5EF4-FFF2-40B4-BE49-F238E27FC236}">
                <a16:creationId xmlns:a16="http://schemas.microsoft.com/office/drawing/2014/main" id="{BF650978-E213-0738-BF0F-1827047DD1DF}"/>
              </a:ext>
            </a:extLst>
          </p:cNvPr>
          <p:cNvPicPr>
            <a:picLocks noChangeAspect="1"/>
          </p:cNvPicPr>
          <p:nvPr/>
        </p:nvPicPr>
        <p:blipFill>
          <a:blip r:embed="rId2"/>
          <a:stretch>
            <a:fillRect/>
          </a:stretch>
        </p:blipFill>
        <p:spPr>
          <a:xfrm>
            <a:off x="2754194" y="2446462"/>
            <a:ext cx="6683612" cy="3686800"/>
          </a:xfrm>
          <a:prstGeom prst="rect">
            <a:avLst/>
          </a:prstGeom>
        </p:spPr>
      </p:pic>
    </p:spTree>
    <p:extLst>
      <p:ext uri="{BB962C8B-B14F-4D97-AF65-F5344CB8AC3E}">
        <p14:creationId xmlns:p14="http://schemas.microsoft.com/office/powerpoint/2010/main" val="324684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EBD283-6ED1-104B-4F17-E54FF652E8E5}"/>
              </a:ext>
            </a:extLst>
          </p:cNvPr>
          <p:cNvSpPr>
            <a:spLocks noGrp="1"/>
          </p:cNvSpPr>
          <p:nvPr>
            <p:ph type="title"/>
          </p:nvPr>
        </p:nvSpPr>
        <p:spPr/>
        <p:txBody>
          <a:bodyPr/>
          <a:lstStyle/>
          <a:p>
            <a:r>
              <a:rPr lang="tr-TR"/>
              <a:t>SINGLE IMAGE PREDICTION</a:t>
            </a:r>
          </a:p>
        </p:txBody>
      </p:sp>
      <p:sp>
        <p:nvSpPr>
          <p:cNvPr id="3" name="İçerik Yer Tutucusu 2">
            <a:extLst>
              <a:ext uri="{FF2B5EF4-FFF2-40B4-BE49-F238E27FC236}">
                <a16:creationId xmlns:a16="http://schemas.microsoft.com/office/drawing/2014/main" id="{FBEE9ED1-185A-3480-7A8C-786DFB197FD1}"/>
              </a:ext>
            </a:extLst>
          </p:cNvPr>
          <p:cNvSpPr>
            <a:spLocks noGrp="1"/>
          </p:cNvSpPr>
          <p:nvPr>
            <p:ph idx="1"/>
          </p:nvPr>
        </p:nvSpPr>
        <p:spPr/>
        <p:txBody>
          <a:bodyPr>
            <a:normAutofit/>
          </a:bodyPr>
          <a:lstStyle/>
          <a:p>
            <a:pPr algn="just"/>
            <a:r>
              <a:rPr lang="tr-TR" err="1"/>
              <a:t>With</a:t>
            </a:r>
            <a:r>
              <a:rPr lang="tr-TR"/>
              <a:t> </a:t>
            </a:r>
            <a:r>
              <a:rPr lang="tr-TR" err="1"/>
              <a:t>this</a:t>
            </a:r>
            <a:r>
              <a:rPr lang="tr-TR"/>
              <a:t> </a:t>
            </a:r>
            <a:r>
              <a:rPr lang="tr-TR" err="1"/>
              <a:t>experiment</a:t>
            </a:r>
            <a:r>
              <a:rPr lang="tr-TR"/>
              <a:t>; i</a:t>
            </a:r>
            <a:r>
              <a:rPr lang="en-US"/>
              <a:t>n a picture given from outside, the object and scene are detected and the words to be used in the caption are determined. Sentences are produced by making </a:t>
            </a:r>
            <a:r>
              <a:rPr lang="tr-TR" err="1"/>
              <a:t>connections</a:t>
            </a:r>
            <a:r>
              <a:rPr lang="en-US"/>
              <a:t> and </a:t>
            </a:r>
            <a:r>
              <a:rPr lang="tr-TR" err="1"/>
              <a:t>using</a:t>
            </a:r>
            <a:r>
              <a:rPr lang="tr-TR"/>
              <a:t> </a:t>
            </a:r>
            <a:r>
              <a:rPr lang="en-US"/>
              <a:t>grammar rules.</a:t>
            </a:r>
            <a:endParaRPr lang="tr-TR"/>
          </a:p>
        </p:txBody>
      </p:sp>
    </p:spTree>
    <p:extLst>
      <p:ext uri="{BB962C8B-B14F-4D97-AF65-F5344CB8AC3E}">
        <p14:creationId xmlns:p14="http://schemas.microsoft.com/office/powerpoint/2010/main" val="2382766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0E72F3CC-5F7A-5569-77C7-16B1ACB6C653}"/>
              </a:ext>
            </a:extLst>
          </p:cNvPr>
          <p:cNvPicPr>
            <a:picLocks noChangeAspect="1"/>
          </p:cNvPicPr>
          <p:nvPr/>
        </p:nvPicPr>
        <p:blipFill rotWithShape="1">
          <a:blip r:embed="rId2"/>
          <a:srcRect l="15470" r="-1" b="-1"/>
          <a:stretch/>
        </p:blipFill>
        <p:spPr>
          <a:xfrm>
            <a:off x="669235" y="975724"/>
            <a:ext cx="6221895" cy="4913174"/>
          </a:xfrm>
          <a:prstGeom prst="rect">
            <a:avLst/>
          </a:prstGeom>
        </p:spPr>
      </p:pic>
      <p:cxnSp>
        <p:nvCxnSpPr>
          <p:cNvPr id="21" name="Straight Connector 2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D6389AC-0EF5-3987-4E0D-A8A66663D644}"/>
              </a:ext>
            </a:extLst>
          </p:cNvPr>
          <p:cNvSpPr>
            <a:spLocks noGrp="1"/>
          </p:cNvSpPr>
          <p:nvPr>
            <p:ph idx="1"/>
          </p:nvPr>
        </p:nvSpPr>
        <p:spPr>
          <a:xfrm>
            <a:off x="7576457" y="2543364"/>
            <a:ext cx="4615543" cy="3599019"/>
          </a:xfrm>
        </p:spPr>
        <p:txBody>
          <a:bodyPr>
            <a:normAutofit/>
          </a:bodyPr>
          <a:lstStyle/>
          <a:p>
            <a:pPr marL="0" indent="0">
              <a:buNone/>
            </a:pPr>
            <a:r>
              <a:rPr lang="tr-TR" sz="2000" b="1" i="0" err="1">
                <a:effectLst/>
                <a:highlight>
                  <a:srgbClr val="FFFFFF"/>
                </a:highlight>
                <a:latin typeface="Arial" panose="020B0604020202020204" pitchFamily="34" charset="0"/>
              </a:rPr>
              <a:t>redrussianarmy</a:t>
            </a:r>
            <a:r>
              <a:rPr lang="tr-TR" sz="2000" b="1" i="0">
                <a:effectLst/>
                <a:highlight>
                  <a:srgbClr val="FFFFFF"/>
                </a:highlight>
                <a:latin typeface="Arial" panose="020B0604020202020204" pitchFamily="34" charset="0"/>
              </a:rPr>
              <a:t> 66k: </a:t>
            </a:r>
            <a:r>
              <a:rPr lang="tr-TR" sz="2000" b="0" i="0">
                <a:effectLst/>
                <a:highlight>
                  <a:srgbClr val="FFFFFF"/>
                </a:highlight>
                <a:latin typeface="Arial" panose="020B0604020202020204" pitchFamily="34" charset="0"/>
              </a:rPr>
              <a:t>Bir kız doğum günü pastasında mumlar üfler.</a:t>
            </a:r>
          </a:p>
          <a:p>
            <a:pPr marL="0" indent="0">
              <a:buNone/>
            </a:pPr>
            <a:br>
              <a:rPr lang="tr-TR" sz="2000"/>
            </a:br>
            <a:r>
              <a:rPr lang="tr-TR" sz="2000" b="1" i="0" err="1">
                <a:effectLst/>
                <a:highlight>
                  <a:srgbClr val="FFFFFF"/>
                </a:highlight>
                <a:latin typeface="Arial" panose="020B0604020202020204" pitchFamily="34" charset="0"/>
              </a:rPr>
              <a:t>ytu</a:t>
            </a:r>
            <a:r>
              <a:rPr lang="tr-TR" sz="2000" b="1" i="0">
                <a:effectLst/>
                <a:highlight>
                  <a:srgbClr val="FFFFFF"/>
                </a:highlight>
                <a:latin typeface="Arial" panose="020B0604020202020204" pitchFamily="34" charset="0"/>
              </a:rPr>
              <a:t>-ce-</a:t>
            </a:r>
            <a:r>
              <a:rPr lang="tr-TR" sz="2000" b="1" i="0" err="1">
                <a:effectLst/>
                <a:highlight>
                  <a:srgbClr val="FFFFFF"/>
                </a:highlight>
                <a:latin typeface="Arial" panose="020B0604020202020204" pitchFamily="34" charset="0"/>
              </a:rPr>
              <a:t>cosmos</a:t>
            </a:r>
            <a:r>
              <a:rPr lang="tr-TR" sz="2000" b="1" i="0">
                <a:effectLst/>
                <a:highlight>
                  <a:srgbClr val="FFFFFF"/>
                </a:highlight>
                <a:latin typeface="Arial" panose="020B0604020202020204" pitchFamily="34" charset="0"/>
              </a:rPr>
              <a:t> 66k</a:t>
            </a:r>
            <a:r>
              <a:rPr lang="tr-TR" sz="2000" b="0" i="0">
                <a:effectLst/>
                <a:highlight>
                  <a:srgbClr val="FFFFFF"/>
                </a:highlight>
                <a:latin typeface="Arial" panose="020B0604020202020204" pitchFamily="34" charset="0"/>
              </a:rPr>
              <a:t>: Küçük bir kız doğum günü pastasında mumları üfler</a:t>
            </a:r>
            <a:endParaRPr lang="tr-TR" sz="2000"/>
          </a:p>
        </p:txBody>
      </p:sp>
    </p:spTree>
    <p:extLst>
      <p:ext uri="{BB962C8B-B14F-4D97-AF65-F5344CB8AC3E}">
        <p14:creationId xmlns:p14="http://schemas.microsoft.com/office/powerpoint/2010/main" val="2869390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B6B99E47-028F-4DA8-77B8-ECBB24A09726}"/>
              </a:ext>
            </a:extLst>
          </p:cNvPr>
          <p:cNvPicPr>
            <a:picLocks noChangeAspect="1"/>
          </p:cNvPicPr>
          <p:nvPr/>
        </p:nvPicPr>
        <p:blipFill rotWithShape="1">
          <a:blip r:embed="rId2"/>
          <a:srcRect t="6644" b="4968"/>
          <a:stretch/>
        </p:blipFill>
        <p:spPr>
          <a:xfrm>
            <a:off x="959205" y="0"/>
            <a:ext cx="10369645" cy="5155660"/>
          </a:xfrm>
          <a:prstGeom prst="rect">
            <a:avLst/>
          </a:prstGeom>
        </p:spPr>
      </p:pic>
      <p:sp>
        <p:nvSpPr>
          <p:cNvPr id="3" name="İçerik Yer Tutucusu 2">
            <a:extLst>
              <a:ext uri="{FF2B5EF4-FFF2-40B4-BE49-F238E27FC236}">
                <a16:creationId xmlns:a16="http://schemas.microsoft.com/office/drawing/2014/main" id="{86E8ADD2-393C-1F4F-0936-57DE27B43B47}"/>
              </a:ext>
            </a:extLst>
          </p:cNvPr>
          <p:cNvSpPr>
            <a:spLocks noGrp="1"/>
          </p:cNvSpPr>
          <p:nvPr>
            <p:ph idx="1"/>
          </p:nvPr>
        </p:nvSpPr>
        <p:spPr>
          <a:xfrm>
            <a:off x="4801207" y="4883544"/>
            <a:ext cx="7345072" cy="1556907"/>
          </a:xfrm>
        </p:spPr>
        <p:txBody>
          <a:bodyPr anchor="ctr">
            <a:normAutofit/>
          </a:bodyPr>
          <a:lstStyle/>
          <a:p>
            <a:pPr marL="0" indent="0">
              <a:lnSpc>
                <a:spcPct val="150000"/>
              </a:lnSpc>
              <a:buNone/>
            </a:pPr>
            <a:r>
              <a:rPr lang="tr-TR" sz="1800" b="1" i="0" err="1">
                <a:effectLst/>
                <a:highlight>
                  <a:srgbClr val="FFFFFF"/>
                </a:highlight>
                <a:latin typeface="Arial" panose="020B0604020202020204" pitchFamily="34" charset="0"/>
              </a:rPr>
              <a:t>redrussianarmy</a:t>
            </a:r>
            <a:r>
              <a:rPr lang="tr-TR" sz="1800" b="1" i="0">
                <a:effectLst/>
                <a:highlight>
                  <a:srgbClr val="FFFFFF"/>
                </a:highlight>
                <a:latin typeface="Arial" panose="020B0604020202020204" pitchFamily="34" charset="0"/>
              </a:rPr>
              <a:t> 66k: </a:t>
            </a:r>
            <a:r>
              <a:rPr lang="tr-TR" sz="1800" b="0" i="0">
                <a:effectLst/>
                <a:highlight>
                  <a:srgbClr val="FFFFFF"/>
                </a:highlight>
                <a:latin typeface="Arial" panose="020B0604020202020204" pitchFamily="34" charset="0"/>
              </a:rPr>
              <a:t>Bir grup erkek, bir spor müsabakasında güreşir.</a:t>
            </a:r>
            <a:br>
              <a:rPr lang="tr-TR" sz="1800"/>
            </a:br>
            <a:r>
              <a:rPr lang="tr-TR" sz="1800" b="1" i="0" err="1">
                <a:effectLst/>
                <a:highlight>
                  <a:srgbClr val="FFFFFF"/>
                </a:highlight>
                <a:latin typeface="Arial" panose="020B0604020202020204" pitchFamily="34" charset="0"/>
              </a:rPr>
              <a:t>ytu</a:t>
            </a:r>
            <a:r>
              <a:rPr lang="tr-TR" sz="1800" b="1" i="0">
                <a:effectLst/>
                <a:highlight>
                  <a:srgbClr val="FFFFFF"/>
                </a:highlight>
                <a:latin typeface="Arial" panose="020B0604020202020204" pitchFamily="34" charset="0"/>
              </a:rPr>
              <a:t>-ce-</a:t>
            </a:r>
            <a:r>
              <a:rPr lang="tr-TR" sz="1800" b="1" i="0" err="1">
                <a:effectLst/>
                <a:highlight>
                  <a:srgbClr val="FFFFFF"/>
                </a:highlight>
                <a:latin typeface="Arial" panose="020B0604020202020204" pitchFamily="34" charset="0"/>
              </a:rPr>
              <a:t>cosmos</a:t>
            </a:r>
            <a:r>
              <a:rPr lang="tr-TR" sz="1800" b="1" i="0">
                <a:effectLst/>
                <a:highlight>
                  <a:srgbClr val="FFFFFF"/>
                </a:highlight>
                <a:latin typeface="Arial" panose="020B0604020202020204" pitchFamily="34" charset="0"/>
              </a:rPr>
              <a:t> 66k: </a:t>
            </a:r>
            <a:r>
              <a:rPr lang="tr-TR" sz="1800" b="0" i="0">
                <a:effectLst/>
                <a:highlight>
                  <a:srgbClr val="FFFFFF"/>
                </a:highlight>
                <a:latin typeface="Arial" panose="020B0604020202020204" pitchFamily="34" charset="0"/>
              </a:rPr>
              <a:t>Frizbi oyunu oynayan bir grup insan</a:t>
            </a:r>
            <a:endParaRPr lang="tr-TR" sz="1800"/>
          </a:p>
        </p:txBody>
      </p:sp>
    </p:spTree>
    <p:extLst>
      <p:ext uri="{BB962C8B-B14F-4D97-AF65-F5344CB8AC3E}">
        <p14:creationId xmlns:p14="http://schemas.microsoft.com/office/powerpoint/2010/main" val="4046492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EB4A1025-F4C0-DF57-8319-BE173FE3327A}"/>
              </a:ext>
            </a:extLst>
          </p:cNvPr>
          <p:cNvPicPr>
            <a:picLocks noChangeAspect="1"/>
          </p:cNvPicPr>
          <p:nvPr/>
        </p:nvPicPr>
        <p:blipFill rotWithShape="1">
          <a:blip r:embed="rId2"/>
          <a:srcRect l="7269" r="603"/>
          <a:stretch/>
        </p:blipFill>
        <p:spPr>
          <a:xfrm>
            <a:off x="-1" y="0"/>
            <a:ext cx="4786009" cy="6857990"/>
          </a:xfrm>
          <a:prstGeom prst="rect">
            <a:avLst/>
          </a:pr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85554CB-6A56-0A44-649B-675A3A9FA7AA}"/>
              </a:ext>
            </a:extLst>
          </p:cNvPr>
          <p:cNvSpPr>
            <a:spLocks noGrp="1"/>
          </p:cNvSpPr>
          <p:nvPr>
            <p:ph idx="1"/>
          </p:nvPr>
        </p:nvSpPr>
        <p:spPr>
          <a:xfrm>
            <a:off x="5297762" y="2706624"/>
            <a:ext cx="6251110" cy="3483864"/>
          </a:xfrm>
        </p:spPr>
        <p:txBody>
          <a:bodyPr>
            <a:normAutofit/>
          </a:bodyPr>
          <a:lstStyle/>
          <a:p>
            <a:pPr marL="0" indent="0">
              <a:buNone/>
            </a:pPr>
            <a:r>
              <a:rPr lang="tr-TR" sz="2200" b="1" i="0" err="1">
                <a:effectLst/>
                <a:highlight>
                  <a:srgbClr val="FFFFFF"/>
                </a:highlight>
                <a:latin typeface="Arial" panose="020B0604020202020204" pitchFamily="34" charset="0"/>
              </a:rPr>
              <a:t>redrussianarmy</a:t>
            </a:r>
            <a:r>
              <a:rPr lang="tr-TR" sz="2200" b="1" i="0">
                <a:effectLst/>
                <a:highlight>
                  <a:srgbClr val="FFFFFF"/>
                </a:highlight>
                <a:latin typeface="Arial" panose="020B0604020202020204" pitchFamily="34" charset="0"/>
              </a:rPr>
              <a:t> 66k: </a:t>
            </a:r>
            <a:r>
              <a:rPr lang="tr-TR" sz="2200" b="0" i="0">
                <a:effectLst/>
                <a:highlight>
                  <a:srgbClr val="FFFFFF"/>
                </a:highlight>
                <a:latin typeface="Arial" panose="020B0604020202020204" pitchFamily="34" charset="0"/>
              </a:rPr>
              <a:t>Beyaz bir buzdolabının yanında duran bir kişi.</a:t>
            </a:r>
          </a:p>
          <a:p>
            <a:pPr marL="0" indent="0">
              <a:buNone/>
            </a:pPr>
            <a:br>
              <a:rPr lang="tr-TR" sz="2200"/>
            </a:br>
            <a:r>
              <a:rPr lang="tr-TR" sz="2200" b="1" i="0" err="1">
                <a:effectLst/>
                <a:highlight>
                  <a:srgbClr val="FFFFFF"/>
                </a:highlight>
                <a:latin typeface="Arial" panose="020B0604020202020204" pitchFamily="34" charset="0"/>
              </a:rPr>
              <a:t>ytu</a:t>
            </a:r>
            <a:r>
              <a:rPr lang="tr-TR" sz="2200" b="1" i="0">
                <a:effectLst/>
                <a:highlight>
                  <a:srgbClr val="FFFFFF"/>
                </a:highlight>
                <a:latin typeface="Arial" panose="020B0604020202020204" pitchFamily="34" charset="0"/>
              </a:rPr>
              <a:t>-ce-</a:t>
            </a:r>
            <a:r>
              <a:rPr lang="tr-TR" sz="2200" b="1" i="0" err="1">
                <a:effectLst/>
                <a:highlight>
                  <a:srgbClr val="FFFFFF"/>
                </a:highlight>
                <a:latin typeface="Arial" panose="020B0604020202020204" pitchFamily="34" charset="0"/>
              </a:rPr>
              <a:t>cosmos</a:t>
            </a:r>
            <a:r>
              <a:rPr lang="tr-TR" sz="2200" b="1" i="0">
                <a:effectLst/>
                <a:highlight>
                  <a:srgbClr val="FFFFFF"/>
                </a:highlight>
                <a:latin typeface="Arial" panose="020B0604020202020204" pitchFamily="34" charset="0"/>
              </a:rPr>
              <a:t> 66k: </a:t>
            </a:r>
            <a:r>
              <a:rPr lang="tr-TR" sz="2200" b="0" i="0">
                <a:effectLst/>
                <a:highlight>
                  <a:srgbClr val="FFFFFF"/>
                </a:highlight>
                <a:latin typeface="Arial" panose="020B0604020202020204" pitchFamily="34" charset="0"/>
              </a:rPr>
              <a:t>Beyaz bir buzdolabı bir ma</a:t>
            </a:r>
            <a:r>
              <a:rPr lang="tr-TR" sz="2200">
                <a:highlight>
                  <a:srgbClr val="FFFFFF"/>
                </a:highlight>
                <a:latin typeface="Arial" panose="020B0604020202020204" pitchFamily="34" charset="0"/>
              </a:rPr>
              <a:t>ğ</a:t>
            </a:r>
            <a:r>
              <a:rPr lang="tr-TR" sz="2200" b="0" i="0">
                <a:effectLst/>
                <a:highlight>
                  <a:srgbClr val="FFFFFF"/>
                </a:highlight>
                <a:latin typeface="Arial" panose="020B0604020202020204" pitchFamily="34" charset="0"/>
              </a:rPr>
              <a:t>azanın dışında duruyor</a:t>
            </a:r>
            <a:endParaRPr lang="tr-TR" sz="2200"/>
          </a:p>
        </p:txBody>
      </p:sp>
    </p:spTree>
    <p:extLst>
      <p:ext uri="{BB962C8B-B14F-4D97-AF65-F5344CB8AC3E}">
        <p14:creationId xmlns:p14="http://schemas.microsoft.com/office/powerpoint/2010/main" val="271515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20261C-4A6D-599F-21C9-49528F297308}"/>
              </a:ext>
            </a:extLst>
          </p:cNvPr>
          <p:cNvSpPr>
            <a:spLocks noGrp="1"/>
          </p:cNvSpPr>
          <p:nvPr>
            <p:ph idx="1"/>
          </p:nvPr>
        </p:nvSpPr>
        <p:spPr>
          <a:xfrm>
            <a:off x="5145932" y="461962"/>
            <a:ext cx="6890425" cy="6289033"/>
          </a:xfrm>
        </p:spPr>
        <p:txBody>
          <a:bodyPr numCol="2">
            <a:normAutofit lnSpcReduction="10000"/>
          </a:bodyPr>
          <a:lstStyle/>
          <a:p>
            <a:pPr marL="0" indent="0">
              <a:buNone/>
            </a:pPr>
            <a:r>
              <a:rPr lang="tr-TR" sz="1400" b="1"/>
              <a:t>Sırtları ile oturan büyük bir kedi ve küçük    bir kedi açıldı</a:t>
            </a:r>
          </a:p>
          <a:p>
            <a:r>
              <a:rPr lang="tr-TR" sz="1400"/>
              <a:t>BLEU4:  0.064797</a:t>
            </a:r>
          </a:p>
          <a:p>
            <a:r>
              <a:rPr lang="tr-TR" sz="1400"/>
              <a:t>BLEU3:  0.082093</a:t>
            </a:r>
          </a:p>
          <a:p>
            <a:r>
              <a:rPr lang="tr-TR" sz="1400"/>
              <a:t>METEOR:  0.229357</a:t>
            </a:r>
          </a:p>
          <a:p>
            <a:r>
              <a:rPr lang="tr-TR" sz="1400"/>
              <a:t>ROUGE-L:  0.344827</a:t>
            </a:r>
          </a:p>
          <a:p>
            <a:endParaRPr lang="tr-TR" sz="1400"/>
          </a:p>
          <a:p>
            <a:pPr marL="0" indent="0">
              <a:buNone/>
            </a:pPr>
            <a:r>
              <a:rPr lang="tr-TR" sz="1400" b="1"/>
              <a:t>İki kedi bir televizyona bakarken yan         yana oturuyor.</a:t>
            </a:r>
          </a:p>
          <a:p>
            <a:r>
              <a:rPr lang="tr-TR" sz="1400"/>
              <a:t>BLEU4:  0.027895</a:t>
            </a:r>
          </a:p>
          <a:p>
            <a:r>
              <a:rPr lang="tr-TR" sz="1400"/>
              <a:t>BLEU3:  0.031363</a:t>
            </a:r>
          </a:p>
          <a:p>
            <a:r>
              <a:rPr lang="tr-TR" sz="1400"/>
              <a:t>METEOR:  0.121951</a:t>
            </a:r>
          </a:p>
          <a:p>
            <a:r>
              <a:rPr lang="tr-TR" sz="1400"/>
              <a:t>ROUGE-L:  0.272727</a:t>
            </a:r>
          </a:p>
          <a:p>
            <a:endParaRPr lang="tr-TR" sz="1400"/>
          </a:p>
          <a:p>
            <a:pPr marL="0" indent="0">
              <a:buNone/>
            </a:pPr>
            <a:r>
              <a:rPr lang="tr-TR" sz="1400" b="1" err="1"/>
              <a:t>Tv'nin</a:t>
            </a:r>
            <a:r>
              <a:rPr lang="tr-TR" sz="1400" b="1"/>
              <a:t> önünde olan birkaç kedi.</a:t>
            </a:r>
          </a:p>
          <a:p>
            <a:r>
              <a:rPr lang="tr-TR" sz="1400"/>
              <a:t>BLEU4:  0.023457</a:t>
            </a:r>
          </a:p>
          <a:p>
            <a:r>
              <a:rPr lang="tr-TR" sz="1400"/>
              <a:t>BLEU3:  0.024950</a:t>
            </a:r>
          </a:p>
          <a:p>
            <a:r>
              <a:rPr lang="tr-TR" sz="1400"/>
              <a:t>METEOR:  0.090909</a:t>
            </a:r>
          </a:p>
          <a:p>
            <a:r>
              <a:rPr lang="tr-TR" sz="1400"/>
              <a:t>ROUGE-L:  0.2</a:t>
            </a:r>
          </a:p>
          <a:p>
            <a:endParaRPr lang="tr-TR" sz="1400"/>
          </a:p>
          <a:p>
            <a:endParaRPr lang="tr-TR" sz="1400"/>
          </a:p>
          <a:p>
            <a:endParaRPr lang="tr-TR" sz="1400"/>
          </a:p>
          <a:p>
            <a:pPr marL="0" indent="0">
              <a:buNone/>
            </a:pPr>
            <a:r>
              <a:rPr lang="tr-TR" sz="1400" b="1"/>
              <a:t>Birlikte kedi izleyen masada oturan kedi kedisi.</a:t>
            </a:r>
          </a:p>
          <a:p>
            <a:r>
              <a:rPr lang="tr-TR" sz="1400"/>
              <a:t>BLEU4:  0.027895</a:t>
            </a:r>
          </a:p>
          <a:p>
            <a:r>
              <a:rPr lang="tr-TR" sz="1400"/>
              <a:t>BLEU3:  0.031363</a:t>
            </a:r>
          </a:p>
          <a:p>
            <a:r>
              <a:rPr lang="tr-TR" sz="1400"/>
              <a:t>METEOR:  0.136986</a:t>
            </a:r>
          </a:p>
          <a:p>
            <a:r>
              <a:rPr lang="tr-TR" sz="1400"/>
              <a:t>ROUGE-L:  0.3</a:t>
            </a:r>
          </a:p>
          <a:p>
            <a:endParaRPr lang="tr-TR" sz="1400"/>
          </a:p>
          <a:p>
            <a:pPr marL="0" indent="0">
              <a:buNone/>
            </a:pPr>
            <a:r>
              <a:rPr lang="tr-TR" sz="1400" b="1"/>
              <a:t>Bir kedi ve bir yavru kedi birlikte televizyon seyreder.</a:t>
            </a:r>
          </a:p>
          <a:p>
            <a:r>
              <a:rPr lang="tr-TR" sz="1400"/>
              <a:t>BLEU4:  0.262690</a:t>
            </a:r>
          </a:p>
          <a:p>
            <a:r>
              <a:rPr lang="tr-TR" sz="1400"/>
              <a:t>BLEU3:  0.325499</a:t>
            </a:r>
          </a:p>
          <a:p>
            <a:r>
              <a:rPr lang="tr-TR" sz="1400"/>
              <a:t>METEOR:  0.219780</a:t>
            </a:r>
          </a:p>
          <a:p>
            <a:r>
              <a:rPr lang="tr-TR" sz="1400"/>
              <a:t>ROUGE-L:  0.454545</a:t>
            </a:r>
          </a:p>
          <a:p>
            <a:endParaRPr lang="tr-TR" sz="1400"/>
          </a:p>
          <a:p>
            <a:pPr marL="0" indent="0">
              <a:buNone/>
            </a:pPr>
            <a:r>
              <a:rPr lang="tr-TR" sz="1400" err="1"/>
              <a:t>Average</a:t>
            </a:r>
            <a:r>
              <a:rPr lang="tr-TR" sz="1400"/>
              <a:t> </a:t>
            </a:r>
            <a:r>
              <a:rPr lang="tr-TR" sz="1400">
                <a:effectLst>
                  <a:outerShdw blurRad="38100" dist="38100" dir="2700000" algn="tl">
                    <a:srgbClr val="000000">
                      <a:alpha val="43137"/>
                    </a:srgbClr>
                  </a:outerShdw>
                </a:effectLst>
              </a:rPr>
              <a:t>BLEU4:  </a:t>
            </a:r>
            <a:r>
              <a:rPr lang="tr-TR" sz="1400"/>
              <a:t>0.081347</a:t>
            </a:r>
          </a:p>
          <a:p>
            <a:pPr marL="0" indent="0">
              <a:buNone/>
            </a:pPr>
            <a:r>
              <a:rPr lang="tr-TR" sz="1400" err="1"/>
              <a:t>Average</a:t>
            </a:r>
            <a:r>
              <a:rPr lang="tr-TR" sz="1400"/>
              <a:t> </a:t>
            </a:r>
            <a:r>
              <a:rPr lang="tr-TR" sz="1400">
                <a:effectLst>
                  <a:outerShdw blurRad="38100" dist="38100" dir="2700000" algn="tl">
                    <a:srgbClr val="000000">
                      <a:alpha val="43137"/>
                    </a:srgbClr>
                  </a:outerShdw>
                </a:effectLst>
              </a:rPr>
              <a:t>BLEU3:</a:t>
            </a:r>
            <a:r>
              <a:rPr lang="tr-TR" sz="1400"/>
              <a:t>  0.099054</a:t>
            </a:r>
          </a:p>
          <a:p>
            <a:pPr marL="0" indent="0">
              <a:buNone/>
            </a:pPr>
            <a:r>
              <a:rPr lang="tr-TR" sz="1400" err="1"/>
              <a:t>Average</a:t>
            </a:r>
            <a:r>
              <a:rPr lang="tr-TR" sz="1400"/>
              <a:t> </a:t>
            </a:r>
            <a:r>
              <a:rPr lang="tr-TR" sz="1400">
                <a:effectLst>
                  <a:outerShdw blurRad="38100" dist="38100" dir="2700000" algn="tl">
                    <a:srgbClr val="000000">
                      <a:alpha val="43137"/>
                    </a:srgbClr>
                  </a:outerShdw>
                </a:effectLst>
              </a:rPr>
              <a:t>METEOR:</a:t>
            </a:r>
            <a:r>
              <a:rPr lang="tr-TR" sz="1400"/>
              <a:t>  0.159796</a:t>
            </a:r>
          </a:p>
          <a:p>
            <a:pPr marL="0" indent="0">
              <a:buNone/>
            </a:pPr>
            <a:r>
              <a:rPr lang="tr-TR" sz="1400" err="1"/>
              <a:t>Average</a:t>
            </a:r>
            <a:r>
              <a:rPr lang="tr-TR" sz="1400"/>
              <a:t> </a:t>
            </a:r>
            <a:r>
              <a:rPr lang="tr-TR" sz="1400">
                <a:effectLst>
                  <a:outerShdw blurRad="38100" dist="38100" dir="2700000" algn="tl">
                    <a:srgbClr val="000000">
                      <a:alpha val="43137"/>
                    </a:srgbClr>
                  </a:outerShdw>
                </a:effectLst>
              </a:rPr>
              <a:t>ROUGE-L:</a:t>
            </a:r>
            <a:r>
              <a:rPr lang="tr-TR" sz="1400"/>
              <a:t>  0.314420</a:t>
            </a:r>
          </a:p>
          <a:p>
            <a:endParaRPr lang="tr-TR" sz="1400"/>
          </a:p>
        </p:txBody>
      </p:sp>
      <p:pic>
        <p:nvPicPr>
          <p:cNvPr id="4" name="Resim 3" descr="iç mekan, küçük ila orta boy kediler, kedigiller, kedi içeren bir resim&#10;&#10;Açıklama otomatik olarak oluşturuldu">
            <a:extLst>
              <a:ext uri="{FF2B5EF4-FFF2-40B4-BE49-F238E27FC236}">
                <a16:creationId xmlns:a16="http://schemas.microsoft.com/office/drawing/2014/main" id="{661D638C-3802-9824-BA47-C5003DF614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37760" cy="5715000"/>
          </a:xfrm>
          <a:prstGeom prst="rect">
            <a:avLst/>
          </a:prstGeom>
          <a:noFill/>
          <a:ln>
            <a:noFill/>
          </a:ln>
        </p:spPr>
      </p:pic>
      <p:sp>
        <p:nvSpPr>
          <p:cNvPr id="5" name="Metin kutusu 4">
            <a:extLst>
              <a:ext uri="{FF2B5EF4-FFF2-40B4-BE49-F238E27FC236}">
                <a16:creationId xmlns:a16="http://schemas.microsoft.com/office/drawing/2014/main" id="{79D695CE-23D7-92E6-70A3-DBE34970CAF6}"/>
              </a:ext>
            </a:extLst>
          </p:cNvPr>
          <p:cNvSpPr txBox="1"/>
          <p:nvPr/>
        </p:nvSpPr>
        <p:spPr>
          <a:xfrm>
            <a:off x="155643" y="5914417"/>
            <a:ext cx="4795736" cy="923330"/>
          </a:xfrm>
          <a:prstGeom prst="rect">
            <a:avLst/>
          </a:prstGeom>
          <a:noFill/>
        </p:spPr>
        <p:txBody>
          <a:bodyPr wrap="square" rtlCol="0">
            <a:spAutoFit/>
          </a:bodyPr>
          <a:lstStyle/>
          <a:p>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Candidate</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a:t>
            </a:r>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Caption</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Bir kedi ve bir dizüstü bilgisayarın yanında oturan bir kedi.</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p>
            <a:endParaRPr lang="tr-TR"/>
          </a:p>
        </p:txBody>
      </p:sp>
    </p:spTree>
    <p:extLst>
      <p:ext uri="{BB962C8B-B14F-4D97-AF65-F5344CB8AC3E}">
        <p14:creationId xmlns:p14="http://schemas.microsoft.com/office/powerpoint/2010/main" val="670616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EEB8EEE-5CEF-EA20-CB29-592CC33F47AA}"/>
              </a:ext>
            </a:extLst>
          </p:cNvPr>
          <p:cNvSpPr>
            <a:spLocks noGrp="1"/>
          </p:cNvSpPr>
          <p:nvPr>
            <p:ph idx="1"/>
          </p:nvPr>
        </p:nvSpPr>
        <p:spPr>
          <a:xfrm>
            <a:off x="6286226" y="311284"/>
            <a:ext cx="5905774" cy="5972783"/>
          </a:xfrm>
        </p:spPr>
        <p:txBody>
          <a:bodyPr numCol="2">
            <a:noAutofit/>
          </a:bodyPr>
          <a:lstStyle/>
          <a:p>
            <a:pPr marL="0" indent="0">
              <a:buNone/>
            </a:pPr>
            <a:r>
              <a:rPr lang="tr-TR" sz="1400" b="1" err="1"/>
              <a:t>Insanlar</a:t>
            </a:r>
            <a:r>
              <a:rPr lang="tr-TR" sz="1400" b="1"/>
              <a:t> bir köpek evi şekilli kum    kale inşa</a:t>
            </a:r>
          </a:p>
          <a:p>
            <a:r>
              <a:rPr lang="tr-TR" sz="1400"/>
              <a:t>BLEU4:  0.021598</a:t>
            </a:r>
          </a:p>
          <a:p>
            <a:r>
              <a:rPr lang="tr-TR" sz="1400"/>
              <a:t>BLEU3:  0.022461</a:t>
            </a:r>
          </a:p>
          <a:p>
            <a:r>
              <a:rPr lang="tr-TR" sz="1400"/>
              <a:t>METEOR:  0.060240</a:t>
            </a:r>
          </a:p>
          <a:p>
            <a:r>
              <a:rPr lang="tr-TR" sz="1400"/>
              <a:t>ROUGE-L:  0.076923</a:t>
            </a:r>
          </a:p>
          <a:p>
            <a:pPr marL="0" indent="0">
              <a:buNone/>
            </a:pPr>
            <a:endParaRPr lang="tr-TR" sz="1400"/>
          </a:p>
          <a:p>
            <a:pPr marL="0" indent="0">
              <a:buNone/>
            </a:pPr>
            <a:r>
              <a:rPr lang="tr-TR" sz="1400" b="1"/>
              <a:t>Sahilde kırmızı bir yangın hidrantı      ve kum heykeli. </a:t>
            </a:r>
          </a:p>
          <a:p>
            <a:r>
              <a:rPr lang="tr-TR" sz="1400"/>
              <a:t>BLEU4:  0.061729</a:t>
            </a:r>
          </a:p>
          <a:p>
            <a:r>
              <a:rPr lang="tr-TR" sz="1400"/>
              <a:t>BLEU3:  0.075878</a:t>
            </a:r>
          </a:p>
          <a:p>
            <a:r>
              <a:rPr lang="tr-TR" sz="1400"/>
              <a:t>METEOR:  0.240963</a:t>
            </a:r>
          </a:p>
          <a:p>
            <a:r>
              <a:rPr lang="tr-TR" sz="1400"/>
              <a:t>ROUGE-L:  0.444444</a:t>
            </a:r>
          </a:p>
          <a:p>
            <a:pPr marL="0" indent="0">
              <a:buNone/>
            </a:pPr>
            <a:endParaRPr lang="tr-TR" sz="1400"/>
          </a:p>
          <a:p>
            <a:pPr marL="0" indent="0">
              <a:buNone/>
            </a:pPr>
            <a:r>
              <a:rPr lang="tr-TR" sz="1400" b="1"/>
              <a:t>Köpek kulübesi ve kedi, oyuncak bir yangın hidrantı ile kumdan yapılmıştır.</a:t>
            </a:r>
          </a:p>
          <a:p>
            <a:r>
              <a:rPr lang="tr-TR" sz="1400"/>
              <a:t>BLEU4:  0.057445</a:t>
            </a:r>
          </a:p>
          <a:p>
            <a:r>
              <a:rPr lang="tr-TR" sz="1400"/>
              <a:t>BLEU3:  0.069006</a:t>
            </a:r>
          </a:p>
          <a:p>
            <a:r>
              <a:rPr lang="tr-TR" sz="1400"/>
              <a:t>METEOR:  0.136363</a:t>
            </a:r>
          </a:p>
          <a:p>
            <a:r>
              <a:rPr lang="tr-TR" sz="1400"/>
              <a:t>ROUGE-L:  0.242424</a:t>
            </a:r>
          </a:p>
          <a:p>
            <a:pPr marL="0" indent="0">
              <a:buNone/>
            </a:pPr>
            <a:endParaRPr lang="tr-TR" sz="1400"/>
          </a:p>
          <a:p>
            <a:pPr marL="0" indent="0">
              <a:buNone/>
            </a:pPr>
            <a:r>
              <a:rPr lang="tr-TR" sz="1400" b="1"/>
              <a:t>Sahilde birisi bir kum köpek evi inşa etti.</a:t>
            </a:r>
          </a:p>
          <a:p>
            <a:r>
              <a:rPr lang="tr-TR" sz="1400"/>
              <a:t>BLEU4:  0.025684</a:t>
            </a:r>
          </a:p>
          <a:p>
            <a:r>
              <a:rPr lang="tr-TR" sz="1400"/>
              <a:t>BLEU3:  0.028234</a:t>
            </a:r>
          </a:p>
          <a:p>
            <a:r>
              <a:rPr lang="tr-TR" sz="1400"/>
              <a:t>METEOR:  0.120481</a:t>
            </a:r>
          </a:p>
          <a:p>
            <a:r>
              <a:rPr lang="tr-TR" sz="1400"/>
              <a:t>ROUGE-L:  0.153846</a:t>
            </a:r>
          </a:p>
          <a:p>
            <a:pPr marL="0" indent="0">
              <a:buNone/>
            </a:pPr>
            <a:endParaRPr lang="tr-TR" sz="1400"/>
          </a:p>
          <a:p>
            <a:pPr marL="0" indent="0">
              <a:buNone/>
            </a:pPr>
            <a:r>
              <a:rPr lang="tr-TR" sz="1400"/>
              <a:t>  </a:t>
            </a:r>
            <a:r>
              <a:rPr lang="tr-TR" sz="1400" b="1"/>
              <a:t>Bir köpek kulübesi ve köpekler  kumdan yangın hidrantıyla şekillendirilmiştir.</a:t>
            </a:r>
          </a:p>
          <a:p>
            <a:r>
              <a:rPr lang="tr-TR" sz="1400"/>
              <a:t>BLEU4:  0.025684</a:t>
            </a:r>
          </a:p>
          <a:p>
            <a:r>
              <a:rPr lang="tr-TR" sz="1400"/>
              <a:t>BLEU3:  0.028234</a:t>
            </a:r>
          </a:p>
          <a:p>
            <a:r>
              <a:rPr lang="tr-TR" sz="1400"/>
              <a:t>METEOR:  0.163043</a:t>
            </a:r>
          </a:p>
          <a:p>
            <a:r>
              <a:rPr lang="tr-TR" sz="1400"/>
              <a:t>ROUGE-L:  0.258064</a:t>
            </a:r>
          </a:p>
          <a:p>
            <a:pPr marL="0" indent="0">
              <a:buNone/>
            </a:pPr>
            <a:endParaRPr lang="tr-TR" sz="1400"/>
          </a:p>
          <a:p>
            <a:r>
              <a:rPr lang="tr-TR" sz="1400" err="1"/>
              <a:t>Average</a:t>
            </a:r>
            <a:r>
              <a:rPr lang="tr-TR" sz="1400"/>
              <a:t> </a:t>
            </a:r>
            <a:r>
              <a:rPr lang="tr-TR" sz="1400">
                <a:effectLst>
                  <a:outerShdw blurRad="38100" dist="38100" dir="2700000" algn="tl">
                    <a:srgbClr val="000000">
                      <a:alpha val="43137"/>
                    </a:srgbClr>
                  </a:outerShdw>
                </a:effectLst>
              </a:rPr>
              <a:t>BLEU4:  </a:t>
            </a:r>
            <a:r>
              <a:rPr lang="tr-TR" sz="1400"/>
              <a:t>0.038428</a:t>
            </a:r>
          </a:p>
          <a:p>
            <a:r>
              <a:rPr lang="tr-TR" sz="1400" err="1"/>
              <a:t>Average</a:t>
            </a:r>
            <a:r>
              <a:rPr lang="tr-TR" sz="1400"/>
              <a:t> </a:t>
            </a:r>
            <a:r>
              <a:rPr lang="tr-TR" sz="1400">
                <a:effectLst>
                  <a:outerShdw blurRad="38100" dist="38100" dir="2700000" algn="tl">
                    <a:srgbClr val="000000">
                      <a:alpha val="43137"/>
                    </a:srgbClr>
                  </a:outerShdw>
                </a:effectLst>
              </a:rPr>
              <a:t>BLEU3:  </a:t>
            </a:r>
            <a:r>
              <a:rPr lang="tr-TR" sz="1400"/>
              <a:t>0.044763</a:t>
            </a:r>
          </a:p>
          <a:p>
            <a:r>
              <a:rPr lang="tr-TR" sz="1400" err="1"/>
              <a:t>Average</a:t>
            </a:r>
            <a:r>
              <a:rPr lang="tr-TR" sz="1400"/>
              <a:t> </a:t>
            </a:r>
            <a:r>
              <a:rPr lang="tr-TR" sz="1400">
                <a:effectLst>
                  <a:outerShdw blurRad="38100" dist="38100" dir="2700000" algn="tl">
                    <a:srgbClr val="000000">
                      <a:alpha val="43137"/>
                    </a:srgbClr>
                  </a:outerShdw>
                </a:effectLst>
              </a:rPr>
              <a:t>METEOR:</a:t>
            </a:r>
            <a:r>
              <a:rPr lang="tr-TR" sz="1400"/>
              <a:t>  0.144218</a:t>
            </a:r>
          </a:p>
          <a:p>
            <a:r>
              <a:rPr lang="tr-TR" sz="1400" err="1"/>
              <a:t>Average</a:t>
            </a:r>
            <a:r>
              <a:rPr lang="tr-TR" sz="1400"/>
              <a:t> </a:t>
            </a:r>
            <a:r>
              <a:rPr lang="tr-TR" sz="1400">
                <a:effectLst>
                  <a:outerShdw blurRad="38100" dist="38100" dir="2700000" algn="tl">
                    <a:srgbClr val="000000">
                      <a:alpha val="43137"/>
                    </a:srgbClr>
                  </a:outerShdw>
                </a:effectLst>
              </a:rPr>
              <a:t>ROUGE-L:</a:t>
            </a:r>
            <a:r>
              <a:rPr lang="tr-TR" sz="1400"/>
              <a:t>  0.235140</a:t>
            </a:r>
          </a:p>
          <a:p>
            <a:endParaRPr lang="tr-TR" sz="1400"/>
          </a:p>
        </p:txBody>
      </p:sp>
      <p:pic>
        <p:nvPicPr>
          <p:cNvPr id="4" name="Resim 3" descr="yer, dış mekan, ayakkabı, itfaiye vanası içeren bir resim&#10;&#10;Açıklama otomatik olarak oluşturuldu">
            <a:extLst>
              <a:ext uri="{FF2B5EF4-FFF2-40B4-BE49-F238E27FC236}">
                <a16:creationId xmlns:a16="http://schemas.microsoft.com/office/drawing/2014/main" id="{CE6BA43E-6C62-9627-D15C-EAAB88C629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316149"/>
            <a:ext cx="6286227" cy="3536003"/>
          </a:xfrm>
          <a:prstGeom prst="rect">
            <a:avLst/>
          </a:prstGeom>
          <a:noFill/>
          <a:ln>
            <a:noFill/>
          </a:ln>
        </p:spPr>
      </p:pic>
      <p:sp>
        <p:nvSpPr>
          <p:cNvPr id="5" name="Metin kutusu 4">
            <a:extLst>
              <a:ext uri="{FF2B5EF4-FFF2-40B4-BE49-F238E27FC236}">
                <a16:creationId xmlns:a16="http://schemas.microsoft.com/office/drawing/2014/main" id="{03AEFAB9-058B-8308-627D-AB52169710BF}"/>
              </a:ext>
            </a:extLst>
          </p:cNvPr>
          <p:cNvSpPr txBox="1"/>
          <p:nvPr/>
        </p:nvSpPr>
        <p:spPr>
          <a:xfrm>
            <a:off x="382622" y="4367719"/>
            <a:ext cx="6037633" cy="923330"/>
          </a:xfrm>
          <a:prstGeom prst="rect">
            <a:avLst/>
          </a:prstGeom>
          <a:noFill/>
        </p:spPr>
        <p:txBody>
          <a:bodyPr wrap="square" rtlCol="0">
            <a:spAutoFit/>
          </a:bodyPr>
          <a:lstStyle/>
          <a:p>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Candidate</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a:t>
            </a:r>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Caption</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Sahilde bir yangın hidrantının yanında duran bir kadın ve bir erkek.</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p>
            <a:endParaRPr lang="tr-TR"/>
          </a:p>
        </p:txBody>
      </p:sp>
    </p:spTree>
    <p:extLst>
      <p:ext uri="{BB962C8B-B14F-4D97-AF65-F5344CB8AC3E}">
        <p14:creationId xmlns:p14="http://schemas.microsoft.com/office/powerpoint/2010/main" val="325313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a:extLst>
              <a:ext uri="{FF2B5EF4-FFF2-40B4-BE49-F238E27FC236}">
                <a16:creationId xmlns:a16="http://schemas.microsoft.com/office/drawing/2014/main" id="{0EFDEBD7-2F02-F4C2-9198-C8FEEE377A2B}"/>
              </a:ext>
            </a:extLst>
          </p:cNvPr>
          <p:cNvSpPr>
            <a:spLocks noGrp="1"/>
          </p:cNvSpPr>
          <p:nvPr>
            <p:ph idx="1"/>
          </p:nvPr>
        </p:nvSpPr>
        <p:spPr>
          <a:xfrm>
            <a:off x="6096000" y="214009"/>
            <a:ext cx="5760720" cy="5962954"/>
          </a:xfrm>
        </p:spPr>
        <p:txBody>
          <a:bodyPr numCol="2">
            <a:normAutofit fontScale="62500" lnSpcReduction="20000"/>
          </a:bodyPr>
          <a:lstStyle/>
          <a:p>
            <a:pPr marL="0" indent="0">
              <a:buNone/>
            </a:pPr>
            <a:r>
              <a:rPr lang="tr-TR" sz="2500" b="1"/>
              <a:t>Büyük mavi gökyüzünde uçan büyük bir uçak</a:t>
            </a:r>
          </a:p>
          <a:p>
            <a:r>
              <a:rPr lang="tr-TR" sz="2500"/>
              <a:t>BLEU4:  0.345720</a:t>
            </a:r>
          </a:p>
          <a:p>
            <a:r>
              <a:rPr lang="tr-TR" sz="2500"/>
              <a:t>BLEU3:  0.418579</a:t>
            </a:r>
          </a:p>
          <a:p>
            <a:r>
              <a:rPr lang="tr-TR" sz="2500"/>
              <a:t>METEOR:  0.558978</a:t>
            </a:r>
          </a:p>
          <a:p>
            <a:r>
              <a:rPr lang="tr-TR" sz="2500"/>
              <a:t>ROUGE-L:  0.666666</a:t>
            </a:r>
          </a:p>
          <a:p>
            <a:pPr marL="0" indent="0">
              <a:buNone/>
            </a:pPr>
            <a:endParaRPr lang="tr-TR" sz="2500"/>
          </a:p>
          <a:p>
            <a:pPr marL="0" indent="0">
              <a:buNone/>
            </a:pPr>
            <a:r>
              <a:rPr lang="tr-TR" sz="2500" b="1"/>
              <a:t>Uçuşta büyük, iki katlı, dört </a:t>
            </a:r>
            <a:r>
              <a:rPr lang="tr-TR" sz="2500" b="1" err="1"/>
              <a:t>enginedeki</a:t>
            </a:r>
            <a:r>
              <a:rPr lang="tr-TR" sz="2500" b="1"/>
              <a:t> uçak.</a:t>
            </a:r>
          </a:p>
          <a:p>
            <a:r>
              <a:rPr lang="tr-TR" sz="2500"/>
              <a:t>BLEU4:  0</a:t>
            </a:r>
          </a:p>
          <a:p>
            <a:r>
              <a:rPr lang="tr-TR" sz="2500"/>
              <a:t>BLEU3:  0</a:t>
            </a:r>
          </a:p>
          <a:p>
            <a:r>
              <a:rPr lang="tr-TR" sz="2500"/>
              <a:t>METEOR:  0.0</a:t>
            </a:r>
          </a:p>
          <a:p>
            <a:r>
              <a:rPr lang="tr-TR" sz="2500"/>
              <a:t>ROUGE-L:  0.296296</a:t>
            </a:r>
          </a:p>
          <a:p>
            <a:pPr marL="0" indent="0">
              <a:buNone/>
            </a:pPr>
            <a:endParaRPr lang="tr-TR" sz="2500"/>
          </a:p>
          <a:p>
            <a:pPr marL="0" indent="0">
              <a:buNone/>
            </a:pPr>
            <a:r>
              <a:rPr lang="tr-TR" sz="2500" b="1"/>
              <a:t>Gökyüzünde uçan bir </a:t>
            </a:r>
            <a:r>
              <a:rPr lang="tr-TR" sz="2500" b="1" err="1"/>
              <a:t>AirFrance</a:t>
            </a:r>
            <a:r>
              <a:rPr lang="tr-TR" sz="2500" b="1"/>
              <a:t> jet uçağı</a:t>
            </a:r>
          </a:p>
          <a:p>
            <a:r>
              <a:rPr lang="tr-TR" sz="2500"/>
              <a:t>BLEU4:  0.034010</a:t>
            </a:r>
          </a:p>
          <a:p>
            <a:r>
              <a:rPr lang="tr-TR" sz="2500"/>
              <a:t>BLEU3:  0.040331</a:t>
            </a:r>
          </a:p>
          <a:p>
            <a:r>
              <a:rPr lang="tr-TR" sz="2500"/>
              <a:t>METEOR:  0.412186</a:t>
            </a:r>
          </a:p>
          <a:p>
            <a:r>
              <a:rPr lang="tr-TR" sz="2500"/>
              <a:t>ROUGE-L:  0.56</a:t>
            </a:r>
          </a:p>
          <a:p>
            <a:endParaRPr lang="tr-TR" sz="2500"/>
          </a:p>
          <a:p>
            <a:pPr marL="0" indent="0">
              <a:buNone/>
            </a:pPr>
            <a:r>
              <a:rPr lang="tr-TR" sz="2500" b="1"/>
              <a:t>Yan tarafında </a:t>
            </a:r>
            <a:r>
              <a:rPr lang="tr-TR" sz="2500" b="1" err="1"/>
              <a:t>AirFrance</a:t>
            </a:r>
            <a:r>
              <a:rPr lang="tr-TR" sz="2500" b="1"/>
              <a:t> olan büyük bir uçak</a:t>
            </a:r>
            <a:r>
              <a:rPr lang="tr-TR" sz="2500"/>
              <a:t>.</a:t>
            </a:r>
          </a:p>
          <a:p>
            <a:r>
              <a:rPr lang="tr-TR" sz="2500"/>
              <a:t>BLEU4:  0.071227</a:t>
            </a:r>
          </a:p>
          <a:p>
            <a:r>
              <a:rPr lang="tr-TR" sz="2500"/>
              <a:t>BLEU3:  0.086227</a:t>
            </a:r>
          </a:p>
          <a:p>
            <a:r>
              <a:rPr lang="tr-TR" sz="2500"/>
              <a:t>METEOR:  0.264084</a:t>
            </a:r>
          </a:p>
          <a:p>
            <a:r>
              <a:rPr lang="tr-TR" sz="2500"/>
              <a:t>ROUGE-L:  0.32</a:t>
            </a:r>
          </a:p>
          <a:p>
            <a:endParaRPr lang="tr-TR" sz="2500"/>
          </a:p>
          <a:p>
            <a:pPr marL="0" indent="0">
              <a:buNone/>
            </a:pPr>
            <a:r>
              <a:rPr lang="tr-TR" sz="2500" b="1"/>
              <a:t>Orta uçuşta bir </a:t>
            </a:r>
            <a:r>
              <a:rPr lang="tr-TR" sz="2500" b="1" err="1"/>
              <a:t>Air</a:t>
            </a:r>
            <a:r>
              <a:rPr lang="tr-TR" sz="2500" b="1"/>
              <a:t> France uçak.</a:t>
            </a:r>
          </a:p>
          <a:p>
            <a:r>
              <a:rPr lang="tr-TR" sz="2500"/>
              <a:t>BLEU4:  0.028599</a:t>
            </a:r>
          </a:p>
          <a:p>
            <a:r>
              <a:rPr lang="tr-TR" sz="2500"/>
              <a:t>BLEU3:  0.032085</a:t>
            </a:r>
          </a:p>
          <a:p>
            <a:r>
              <a:rPr lang="tr-TR" sz="2500"/>
              <a:t>METEOR:  0.080645</a:t>
            </a:r>
          </a:p>
          <a:p>
            <a:r>
              <a:rPr lang="tr-TR" sz="2500"/>
              <a:t>ROUGE-L:  0.173913</a:t>
            </a:r>
          </a:p>
          <a:p>
            <a:pPr marL="0" indent="0">
              <a:buNone/>
            </a:pPr>
            <a:endParaRPr lang="tr-TR" sz="2500"/>
          </a:p>
          <a:p>
            <a:r>
              <a:rPr lang="tr-TR" sz="2500" err="1"/>
              <a:t>Average</a:t>
            </a:r>
            <a:r>
              <a:rPr lang="tr-TR" sz="2500"/>
              <a:t> </a:t>
            </a:r>
            <a:r>
              <a:rPr lang="tr-TR" sz="2500">
                <a:effectLst>
                  <a:outerShdw blurRad="38100" dist="38100" dir="2700000" algn="tl">
                    <a:srgbClr val="000000">
                      <a:alpha val="43137"/>
                    </a:srgbClr>
                  </a:outerShdw>
                </a:effectLst>
              </a:rPr>
              <a:t>BLEU4</a:t>
            </a:r>
            <a:r>
              <a:rPr lang="tr-TR" sz="2500"/>
              <a:t>:  0.095911</a:t>
            </a:r>
          </a:p>
          <a:p>
            <a:r>
              <a:rPr lang="tr-TR" sz="2500" err="1"/>
              <a:t>Average</a:t>
            </a:r>
            <a:r>
              <a:rPr lang="tr-TR" sz="2500"/>
              <a:t> </a:t>
            </a:r>
            <a:r>
              <a:rPr lang="tr-TR" sz="2500">
                <a:effectLst>
                  <a:outerShdw blurRad="38100" dist="38100" dir="2700000" algn="tl">
                    <a:srgbClr val="000000">
                      <a:alpha val="43137"/>
                    </a:srgbClr>
                  </a:outerShdw>
                </a:effectLst>
              </a:rPr>
              <a:t>BLEU3</a:t>
            </a:r>
            <a:r>
              <a:rPr lang="tr-TR" sz="2500"/>
              <a:t>:  0.115444</a:t>
            </a:r>
          </a:p>
          <a:p>
            <a:r>
              <a:rPr lang="tr-TR" sz="2500" err="1"/>
              <a:t>Average</a:t>
            </a:r>
            <a:r>
              <a:rPr lang="tr-TR" sz="2500"/>
              <a:t> </a:t>
            </a:r>
            <a:r>
              <a:rPr lang="tr-TR" sz="2500">
                <a:effectLst>
                  <a:outerShdw blurRad="38100" dist="38100" dir="2700000" algn="tl">
                    <a:srgbClr val="000000">
                      <a:alpha val="43137"/>
                    </a:srgbClr>
                  </a:outerShdw>
                </a:effectLst>
              </a:rPr>
              <a:t>METEOR</a:t>
            </a:r>
            <a:r>
              <a:rPr lang="tr-TR" sz="2500"/>
              <a:t>:  0.263178</a:t>
            </a:r>
          </a:p>
          <a:p>
            <a:r>
              <a:rPr lang="tr-TR" sz="2500" err="1"/>
              <a:t>Average</a:t>
            </a:r>
            <a:r>
              <a:rPr lang="tr-TR" sz="2500"/>
              <a:t> </a:t>
            </a:r>
            <a:r>
              <a:rPr lang="tr-TR" sz="2500">
                <a:effectLst>
                  <a:outerShdw blurRad="38100" dist="38100" dir="2700000" algn="tl">
                    <a:srgbClr val="000000">
                      <a:alpha val="43137"/>
                    </a:srgbClr>
                  </a:outerShdw>
                </a:effectLst>
              </a:rPr>
              <a:t>ROUGE-L</a:t>
            </a:r>
            <a:r>
              <a:rPr lang="tr-TR" sz="2500"/>
              <a:t>:  0.403375</a:t>
            </a:r>
          </a:p>
          <a:p>
            <a:endParaRPr lang="tr-TR"/>
          </a:p>
        </p:txBody>
      </p:sp>
      <p:pic>
        <p:nvPicPr>
          <p:cNvPr id="7" name="Resim 6" descr="taşımak, nakletmek, gökyüzü, düzlem, uçak, uçak içeren bir resim&#10;&#10;Açıklama otomatik olarak oluşturuldu">
            <a:extLst>
              <a:ext uri="{FF2B5EF4-FFF2-40B4-BE49-F238E27FC236}">
                <a16:creationId xmlns:a16="http://schemas.microsoft.com/office/drawing/2014/main" id="{15904ABB-6638-A0F4-DD33-94167E19D8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720" cy="3823970"/>
          </a:xfrm>
          <a:prstGeom prst="rect">
            <a:avLst/>
          </a:prstGeom>
          <a:noFill/>
          <a:ln>
            <a:noFill/>
          </a:ln>
        </p:spPr>
      </p:pic>
      <p:sp>
        <p:nvSpPr>
          <p:cNvPr id="8" name="Metin kutusu 7">
            <a:extLst>
              <a:ext uri="{FF2B5EF4-FFF2-40B4-BE49-F238E27FC236}">
                <a16:creationId xmlns:a16="http://schemas.microsoft.com/office/drawing/2014/main" id="{6F4239FC-EC60-599E-50D8-3FD27EF40AA4}"/>
              </a:ext>
            </a:extLst>
          </p:cNvPr>
          <p:cNvSpPr txBox="1"/>
          <p:nvPr/>
        </p:nvSpPr>
        <p:spPr>
          <a:xfrm>
            <a:off x="214009" y="4513634"/>
            <a:ext cx="5499372" cy="646331"/>
          </a:xfrm>
          <a:prstGeom prst="rect">
            <a:avLst/>
          </a:prstGeom>
          <a:noFill/>
        </p:spPr>
        <p:txBody>
          <a:bodyPr wrap="square" rtlCol="0">
            <a:spAutoFit/>
          </a:bodyPr>
          <a:lstStyle/>
          <a:p>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Candidate</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a:t>
            </a:r>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Caption</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Bulutlu bir gökyüzünde uçan büyük bir yolcu </a:t>
            </a:r>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jetu</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a:t>
            </a:r>
            <a:endParaRPr lang="tr-TR"/>
          </a:p>
        </p:txBody>
      </p:sp>
    </p:spTree>
    <p:extLst>
      <p:ext uri="{BB962C8B-B14F-4D97-AF65-F5344CB8AC3E}">
        <p14:creationId xmlns:p14="http://schemas.microsoft.com/office/powerpoint/2010/main" val="377020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7D7001-9977-B065-1F42-69FCD6F69D8D}"/>
              </a:ext>
            </a:extLst>
          </p:cNvPr>
          <p:cNvSpPr>
            <a:spLocks noGrp="1"/>
          </p:cNvSpPr>
          <p:nvPr>
            <p:ph type="title"/>
          </p:nvPr>
        </p:nvSpPr>
        <p:spPr/>
        <p:txBody>
          <a:bodyPr/>
          <a:lstStyle/>
          <a:p>
            <a:r>
              <a:rPr lang="tr-TR"/>
              <a:t>AIM OF THE PROJECT</a:t>
            </a:r>
          </a:p>
        </p:txBody>
      </p:sp>
      <p:sp>
        <p:nvSpPr>
          <p:cNvPr id="3" name="İçerik Yer Tutucusu 2">
            <a:extLst>
              <a:ext uri="{FF2B5EF4-FFF2-40B4-BE49-F238E27FC236}">
                <a16:creationId xmlns:a16="http://schemas.microsoft.com/office/drawing/2014/main" id="{E5683807-7061-6EEA-2886-13872ECE566D}"/>
              </a:ext>
            </a:extLst>
          </p:cNvPr>
          <p:cNvSpPr>
            <a:spLocks noGrp="1"/>
          </p:cNvSpPr>
          <p:nvPr>
            <p:ph idx="1"/>
          </p:nvPr>
        </p:nvSpPr>
        <p:spPr/>
        <p:txBody>
          <a:bodyPr/>
          <a:lstStyle/>
          <a:p>
            <a:pPr marL="0" indent="0">
              <a:buNone/>
            </a:pPr>
            <a:r>
              <a:rPr lang="en-US"/>
              <a:t>The purpose of </a:t>
            </a:r>
            <a:r>
              <a:rPr lang="en-US" b="1"/>
              <a:t>image captioning </a:t>
            </a:r>
            <a:r>
              <a:rPr lang="en-US"/>
              <a:t>is to describe objects and scenes in images by generating meaningful sentences.</a:t>
            </a:r>
            <a:r>
              <a:rPr lang="tr-TR"/>
              <a:t> </a:t>
            </a:r>
          </a:p>
        </p:txBody>
      </p:sp>
    </p:spTree>
    <p:extLst>
      <p:ext uri="{BB962C8B-B14F-4D97-AF65-F5344CB8AC3E}">
        <p14:creationId xmlns:p14="http://schemas.microsoft.com/office/powerpoint/2010/main" val="241247027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a:extLst>
              <a:ext uri="{FF2B5EF4-FFF2-40B4-BE49-F238E27FC236}">
                <a16:creationId xmlns:a16="http://schemas.microsoft.com/office/drawing/2014/main" id="{836D34E3-2027-8BEA-3E90-9B06C3445336}"/>
              </a:ext>
            </a:extLst>
          </p:cNvPr>
          <p:cNvSpPr>
            <a:spLocks noGrp="1"/>
          </p:cNvSpPr>
          <p:nvPr>
            <p:ph idx="1"/>
          </p:nvPr>
        </p:nvSpPr>
        <p:spPr>
          <a:xfrm>
            <a:off x="5933871" y="321012"/>
            <a:ext cx="6089515" cy="6206247"/>
          </a:xfrm>
        </p:spPr>
        <p:txBody>
          <a:bodyPr numCol="2">
            <a:normAutofit lnSpcReduction="10000"/>
          </a:bodyPr>
          <a:lstStyle/>
          <a:p>
            <a:pPr marL="0" indent="0">
              <a:buNone/>
            </a:pPr>
            <a:r>
              <a:rPr lang="tr-TR" sz="1400" b="1"/>
              <a:t>İnsanlar suyun üstüne biniyorlar.</a:t>
            </a:r>
          </a:p>
          <a:p>
            <a:r>
              <a:rPr lang="tr-TR" sz="1400"/>
              <a:t>BLEU4:  0</a:t>
            </a:r>
          </a:p>
          <a:p>
            <a:r>
              <a:rPr lang="tr-TR" sz="1400"/>
              <a:t>BLEU3:  0</a:t>
            </a:r>
          </a:p>
          <a:p>
            <a:r>
              <a:rPr lang="tr-TR" sz="1400"/>
              <a:t>METEOR:  0.0</a:t>
            </a:r>
          </a:p>
          <a:p>
            <a:r>
              <a:rPr lang="tr-TR" sz="1400"/>
              <a:t>ROUGE-L:  0.0</a:t>
            </a:r>
          </a:p>
          <a:p>
            <a:pPr marL="0" indent="0">
              <a:buNone/>
            </a:pPr>
            <a:endParaRPr lang="tr-TR" sz="1400"/>
          </a:p>
          <a:p>
            <a:pPr marL="0" indent="0">
              <a:buNone/>
            </a:pPr>
            <a:r>
              <a:rPr lang="tr-TR" sz="1400" b="1"/>
              <a:t>Atlı at sahasında 4 kişi hareket ediyor</a:t>
            </a:r>
          </a:p>
          <a:p>
            <a:r>
              <a:rPr lang="tr-TR" sz="1400"/>
              <a:t>BLEU4:  0</a:t>
            </a:r>
          </a:p>
          <a:p>
            <a:r>
              <a:rPr lang="tr-TR" sz="1400"/>
              <a:t>BLEU3:  0</a:t>
            </a:r>
          </a:p>
          <a:p>
            <a:r>
              <a:rPr lang="tr-TR" sz="1400"/>
              <a:t>METEOR:  0.0</a:t>
            </a:r>
          </a:p>
          <a:p>
            <a:r>
              <a:rPr lang="tr-TR" sz="1400"/>
              <a:t>ROUGE-L:  0.105263</a:t>
            </a:r>
          </a:p>
          <a:p>
            <a:pPr marL="0" indent="0">
              <a:buNone/>
            </a:pPr>
            <a:endParaRPr lang="tr-TR" sz="1400"/>
          </a:p>
          <a:p>
            <a:pPr marL="0" indent="0">
              <a:buNone/>
            </a:pPr>
            <a:r>
              <a:rPr lang="tr-TR" sz="1400" b="1"/>
              <a:t>Bazı çocuklar atlara binerek bir    sahilde suyun yanında yanar</a:t>
            </a:r>
          </a:p>
          <a:p>
            <a:r>
              <a:rPr lang="tr-TR" sz="1400"/>
              <a:t>BLEU4:  0.033866</a:t>
            </a:r>
          </a:p>
          <a:p>
            <a:r>
              <a:rPr lang="tr-TR" sz="1400"/>
              <a:t>BLEU3:  0.040331</a:t>
            </a:r>
          </a:p>
          <a:p>
            <a:r>
              <a:rPr lang="tr-TR" sz="1400"/>
              <a:t>METEOR:  0.166666</a:t>
            </a:r>
          </a:p>
          <a:p>
            <a:r>
              <a:rPr lang="tr-TR" sz="1400"/>
              <a:t>ROUGE-L:  0.200000</a:t>
            </a:r>
          </a:p>
          <a:p>
            <a:pPr marL="0" indent="0">
              <a:buNone/>
            </a:pPr>
            <a:endParaRPr lang="tr-TR" sz="1400"/>
          </a:p>
          <a:p>
            <a:pPr marL="0" indent="0">
              <a:buNone/>
            </a:pPr>
            <a:endParaRPr lang="tr-TR" sz="1400"/>
          </a:p>
          <a:p>
            <a:pPr marL="0" indent="0">
              <a:buNone/>
            </a:pPr>
            <a:endParaRPr lang="tr-TR" sz="1400"/>
          </a:p>
          <a:p>
            <a:pPr marL="0" indent="0">
              <a:buNone/>
            </a:pPr>
            <a:r>
              <a:rPr lang="tr-TR" sz="1400" b="1"/>
              <a:t>Bir grup sahilde at sırtında biniyor.</a:t>
            </a:r>
          </a:p>
          <a:p>
            <a:r>
              <a:rPr lang="tr-TR" sz="1400"/>
              <a:t>BLEU4:  0.025732</a:t>
            </a:r>
          </a:p>
          <a:p>
            <a:r>
              <a:rPr lang="tr-TR" sz="1400"/>
              <a:t>BLEU3:  0.028067</a:t>
            </a:r>
          </a:p>
          <a:p>
            <a:r>
              <a:rPr lang="tr-TR" sz="1400"/>
              <a:t>METEOR:  0.297619</a:t>
            </a:r>
          </a:p>
          <a:p>
            <a:r>
              <a:rPr lang="tr-TR" sz="1400"/>
              <a:t>ROUGE-L:  0.222222</a:t>
            </a:r>
          </a:p>
          <a:p>
            <a:pPr marL="0" indent="0">
              <a:buNone/>
            </a:pPr>
            <a:endParaRPr lang="tr-TR" sz="1400"/>
          </a:p>
          <a:p>
            <a:pPr marL="0" indent="0">
              <a:buNone/>
            </a:pPr>
            <a:r>
              <a:rPr lang="tr-TR" sz="1400" b="1"/>
              <a:t>Dört kişi, sahil şeridi boyunca atlara biniyor</a:t>
            </a:r>
          </a:p>
          <a:p>
            <a:r>
              <a:rPr lang="tr-TR" sz="1400"/>
              <a:t>BLEU4:  0.025732</a:t>
            </a:r>
          </a:p>
          <a:p>
            <a:r>
              <a:rPr lang="tr-TR" sz="1400"/>
              <a:t>BLEU3:  0.028067</a:t>
            </a:r>
          </a:p>
          <a:p>
            <a:r>
              <a:rPr lang="tr-TR" sz="1400"/>
              <a:t>METEOR:  0.069444</a:t>
            </a:r>
          </a:p>
          <a:p>
            <a:r>
              <a:rPr lang="tr-TR" sz="1400"/>
              <a:t>ROUGE-L:  0.105263</a:t>
            </a:r>
          </a:p>
          <a:p>
            <a:pPr marL="0" indent="0">
              <a:buNone/>
            </a:pPr>
            <a:endParaRPr lang="tr-TR" sz="1400"/>
          </a:p>
          <a:p>
            <a:r>
              <a:rPr lang="tr-TR" sz="1400" err="1"/>
              <a:t>Average</a:t>
            </a:r>
            <a:r>
              <a:rPr lang="tr-TR" sz="1400"/>
              <a:t> </a:t>
            </a:r>
            <a:r>
              <a:rPr lang="tr-TR" sz="1400">
                <a:effectLst>
                  <a:outerShdw blurRad="38100" dist="38100" dir="2700000" algn="tl">
                    <a:srgbClr val="000000">
                      <a:alpha val="43137"/>
                    </a:srgbClr>
                  </a:outerShdw>
                </a:effectLst>
              </a:rPr>
              <a:t>BLEU4</a:t>
            </a:r>
            <a:r>
              <a:rPr lang="tr-TR" sz="1400"/>
              <a:t>:  0.017066</a:t>
            </a:r>
          </a:p>
          <a:p>
            <a:r>
              <a:rPr lang="tr-TR" sz="1400" err="1"/>
              <a:t>Average</a:t>
            </a:r>
            <a:r>
              <a:rPr lang="tr-TR" sz="1400"/>
              <a:t> </a:t>
            </a:r>
            <a:r>
              <a:rPr lang="tr-TR" sz="1400">
                <a:effectLst>
                  <a:outerShdw blurRad="38100" dist="38100" dir="2700000" algn="tl">
                    <a:srgbClr val="000000">
                      <a:alpha val="43137"/>
                    </a:srgbClr>
                  </a:outerShdw>
                </a:effectLst>
              </a:rPr>
              <a:t>BLEU3</a:t>
            </a:r>
            <a:r>
              <a:rPr lang="tr-TR" sz="1400"/>
              <a:t>:  0.0192932</a:t>
            </a:r>
          </a:p>
          <a:p>
            <a:r>
              <a:rPr lang="tr-TR" sz="1400" err="1"/>
              <a:t>Average</a:t>
            </a:r>
            <a:r>
              <a:rPr lang="tr-TR" sz="1400"/>
              <a:t> </a:t>
            </a:r>
            <a:r>
              <a:rPr lang="tr-TR" sz="1400">
                <a:effectLst>
                  <a:outerShdw blurRad="38100" dist="38100" dir="2700000" algn="tl">
                    <a:srgbClr val="000000">
                      <a:alpha val="43137"/>
                    </a:srgbClr>
                  </a:outerShdw>
                </a:effectLst>
              </a:rPr>
              <a:t>METEOR</a:t>
            </a:r>
            <a:r>
              <a:rPr lang="tr-TR" sz="1400"/>
              <a:t>:  0.106746</a:t>
            </a:r>
          </a:p>
          <a:p>
            <a:r>
              <a:rPr lang="tr-TR" sz="1400" err="1"/>
              <a:t>Average</a:t>
            </a:r>
            <a:r>
              <a:rPr lang="tr-TR" sz="1400"/>
              <a:t> </a:t>
            </a:r>
            <a:r>
              <a:rPr lang="tr-TR" sz="1400">
                <a:effectLst>
                  <a:outerShdw blurRad="38100" dist="38100" dir="2700000" algn="tl">
                    <a:srgbClr val="000000">
                      <a:alpha val="43137"/>
                    </a:srgbClr>
                  </a:outerShdw>
                </a:effectLst>
              </a:rPr>
              <a:t>ROUGE-L</a:t>
            </a:r>
            <a:r>
              <a:rPr lang="tr-TR" sz="1400"/>
              <a:t>:  0.126549</a:t>
            </a:r>
          </a:p>
          <a:p>
            <a:endParaRPr lang="tr-TR" sz="1400"/>
          </a:p>
        </p:txBody>
      </p:sp>
      <p:pic>
        <p:nvPicPr>
          <p:cNvPr id="7" name="Resim 6" descr="dış mekan, gökyüzü, su, doğa içeren bir resim&#10;&#10;Açıklama otomatik olarak oluşturuldu">
            <a:extLst>
              <a:ext uri="{FF2B5EF4-FFF2-40B4-BE49-F238E27FC236}">
                <a16:creationId xmlns:a16="http://schemas.microsoft.com/office/drawing/2014/main" id="{1FF81738-A5BF-8B5C-FE19-96FD973F90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2985"/>
            <a:ext cx="5933871" cy="3961147"/>
          </a:xfrm>
          <a:prstGeom prst="rect">
            <a:avLst/>
          </a:prstGeom>
          <a:noFill/>
          <a:ln>
            <a:noFill/>
          </a:ln>
        </p:spPr>
      </p:pic>
      <p:sp>
        <p:nvSpPr>
          <p:cNvPr id="8" name="Metin kutusu 7">
            <a:extLst>
              <a:ext uri="{FF2B5EF4-FFF2-40B4-BE49-F238E27FC236}">
                <a16:creationId xmlns:a16="http://schemas.microsoft.com/office/drawing/2014/main" id="{1BAC8BFB-2710-050B-20EB-26CF94437AB6}"/>
              </a:ext>
            </a:extLst>
          </p:cNvPr>
          <p:cNvSpPr txBox="1"/>
          <p:nvPr/>
        </p:nvSpPr>
        <p:spPr>
          <a:xfrm>
            <a:off x="408562" y="4737370"/>
            <a:ext cx="5029200" cy="923330"/>
          </a:xfrm>
          <a:prstGeom prst="rect">
            <a:avLst/>
          </a:prstGeom>
          <a:noFill/>
        </p:spPr>
        <p:txBody>
          <a:bodyPr wrap="square" rtlCol="0">
            <a:spAutoFit/>
          </a:bodyPr>
          <a:lstStyle/>
          <a:p>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Candidate</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a:t>
            </a:r>
            <a:r>
              <a:rPr lang="tr-TR" sz="1800" kern="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Caption</a:t>
            </a:r>
            <a:r>
              <a:rPr lang="tr-TR" sz="1800" kern="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Okyanusun yanında bir kumsalda atlara binen bir grup insan.</a:t>
            </a:r>
            <a:endParaRPr lang="tr-TR" sz="1800" kern="100">
              <a:effectLst/>
              <a:latin typeface="Aptos" panose="020B0004020202020204" pitchFamily="34" charset="0"/>
              <a:ea typeface="Aptos" panose="020B0004020202020204" pitchFamily="34" charset="0"/>
              <a:cs typeface="Times New Roman" panose="02020603050405020304" pitchFamily="18" charset="0"/>
            </a:endParaRPr>
          </a:p>
          <a:p>
            <a:endParaRPr lang="tr-TR"/>
          </a:p>
        </p:txBody>
      </p:sp>
    </p:spTree>
    <p:extLst>
      <p:ext uri="{BB962C8B-B14F-4D97-AF65-F5344CB8AC3E}">
        <p14:creationId xmlns:p14="http://schemas.microsoft.com/office/powerpoint/2010/main" val="3278709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etin kutusu 14">
            <a:extLst>
              <a:ext uri="{FF2B5EF4-FFF2-40B4-BE49-F238E27FC236}">
                <a16:creationId xmlns:a16="http://schemas.microsoft.com/office/drawing/2014/main" id="{936F9A7A-2FAF-E771-9F70-A022323F8710}"/>
              </a:ext>
            </a:extLst>
          </p:cNvPr>
          <p:cNvSpPr txBox="1"/>
          <p:nvPr/>
        </p:nvSpPr>
        <p:spPr>
          <a:xfrm>
            <a:off x="262648" y="2872899"/>
            <a:ext cx="4941650" cy="3320668"/>
          </a:xfrm>
          <a:prstGeom prst="rect">
            <a:avLst/>
          </a:prstGeom>
        </p:spPr>
        <p:txBody>
          <a:bodyPr vert="horz" lIns="91440" tIns="45720" rIns="91440" bIns="45720" rtlCol="0">
            <a:normAutofit/>
          </a:bodyPr>
          <a:lstStyle/>
          <a:p>
            <a:pPr>
              <a:lnSpc>
                <a:spcPct val="90000"/>
              </a:lnSpc>
              <a:spcAft>
                <a:spcPts val="600"/>
              </a:spcAft>
            </a:pPr>
            <a:r>
              <a:rPr lang="en-US" sz="2200" b="1" err="1"/>
              <a:t>redrussianarmy</a:t>
            </a:r>
            <a:r>
              <a:rPr lang="en-US" sz="2200" b="1"/>
              <a:t>/gpt2-turkish-cased  66k:</a:t>
            </a:r>
          </a:p>
          <a:p>
            <a:pPr indent="-228600">
              <a:lnSpc>
                <a:spcPct val="90000"/>
              </a:lnSpc>
              <a:spcAft>
                <a:spcPts val="600"/>
              </a:spcAft>
              <a:buFont typeface="Arial" panose="020B0604020202020204" pitchFamily="34" charset="0"/>
              <a:buChar char="•"/>
            </a:pPr>
            <a:r>
              <a:rPr lang="en-US" sz="2000">
                <a:latin typeface="Courier New" panose="02070309020205020404" pitchFamily="49" charset="0"/>
                <a:cs typeface="Courier New" panose="02070309020205020404" pitchFamily="49" charset="0"/>
              </a:rPr>
              <a:t> </a:t>
            </a:r>
            <a:r>
              <a:rPr lang="en-US" sz="2000" b="0" i="0">
                <a:effectLst/>
                <a:highlight>
                  <a:srgbClr val="FFFFFF"/>
                </a:highlight>
                <a:latin typeface="Courier New" panose="02070309020205020404" pitchFamily="49" charset="0"/>
                <a:cs typeface="Courier New" panose="02070309020205020404" pitchFamily="49" charset="0"/>
              </a:rPr>
              <a:t>Bir </a:t>
            </a:r>
            <a:r>
              <a:rPr lang="en-US" sz="2000" b="0" i="0" err="1">
                <a:effectLst/>
                <a:highlight>
                  <a:srgbClr val="FFFFFF"/>
                </a:highlight>
                <a:latin typeface="Courier New" panose="02070309020205020404" pitchFamily="49" charset="0"/>
                <a:cs typeface="Courier New" panose="02070309020205020404" pitchFamily="49" charset="0"/>
              </a:rPr>
              <a:t>otobüs</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ağaçlarla</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kaplı</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bir</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yol</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boyunca</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ilerlemektedir</a:t>
            </a:r>
            <a:r>
              <a:rPr lang="en-US" sz="2000" b="0" i="0">
                <a:effectLst/>
                <a:highlight>
                  <a:srgbClr val="FFFFFF"/>
                </a:highlight>
                <a:latin typeface="Courier New" panose="02070309020205020404" pitchFamily="49" charset="0"/>
                <a:cs typeface="Courier New" panose="02070309020205020404" pitchFamily="49" charset="0"/>
              </a:rPr>
              <a:t>.</a:t>
            </a:r>
          </a:p>
          <a:p>
            <a:pPr indent="-228600">
              <a:lnSpc>
                <a:spcPct val="90000"/>
              </a:lnSpc>
              <a:spcAft>
                <a:spcPts val="600"/>
              </a:spcAft>
              <a:buFont typeface="Arial" panose="020B0604020202020204" pitchFamily="34" charset="0"/>
              <a:buChar char="•"/>
            </a:pPr>
            <a:endParaRPr lang="en-US" sz="2200">
              <a:highlight>
                <a:srgbClr val="FFFFFF"/>
              </a:highlight>
            </a:endParaRPr>
          </a:p>
          <a:p>
            <a:pPr>
              <a:lnSpc>
                <a:spcPct val="90000"/>
              </a:lnSpc>
              <a:spcAft>
                <a:spcPts val="600"/>
              </a:spcAft>
            </a:pPr>
            <a:r>
              <a:rPr lang="en-US" sz="2200" b="1" err="1"/>
              <a:t>ytu</a:t>
            </a:r>
            <a:r>
              <a:rPr lang="en-US" sz="2200" b="1"/>
              <a:t>-</a:t>
            </a:r>
            <a:r>
              <a:rPr lang="en-US" sz="2200" b="1" err="1"/>
              <a:t>ce</a:t>
            </a:r>
            <a:r>
              <a:rPr lang="en-US" sz="2200" b="1"/>
              <a:t>-cosmos/turkish-gpt2  66k:</a:t>
            </a:r>
          </a:p>
          <a:p>
            <a:pPr indent="-228600">
              <a:lnSpc>
                <a:spcPct val="90000"/>
              </a:lnSpc>
              <a:spcAft>
                <a:spcPts val="600"/>
              </a:spcAft>
              <a:buFont typeface="Arial" panose="020B0604020202020204" pitchFamily="34" charset="0"/>
              <a:buChar char="•"/>
            </a:pPr>
            <a:r>
              <a:rPr lang="en-US" sz="2000" b="0" i="0">
                <a:effectLst/>
                <a:highlight>
                  <a:srgbClr val="FFFFFF"/>
                </a:highlight>
                <a:latin typeface="Courier New" panose="02070309020205020404" pitchFamily="49" charset="0"/>
                <a:cs typeface="Courier New" panose="02070309020205020404" pitchFamily="49" charset="0"/>
              </a:rPr>
              <a:t>Bir </a:t>
            </a:r>
            <a:r>
              <a:rPr lang="en-US" sz="2000" b="0" i="0" err="1">
                <a:effectLst/>
                <a:highlight>
                  <a:srgbClr val="FFFFFF"/>
                </a:highlight>
                <a:latin typeface="Courier New" panose="02070309020205020404" pitchFamily="49" charset="0"/>
                <a:cs typeface="Courier New" panose="02070309020205020404" pitchFamily="49" charset="0"/>
              </a:rPr>
              <a:t>şehir</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sokağında</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büyük</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yeşil</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ve</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beyaz</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bir</a:t>
            </a:r>
            <a:r>
              <a:rPr lang="en-US" sz="2000" b="0" i="0">
                <a:effectLst/>
                <a:highlight>
                  <a:srgbClr val="FFFFFF"/>
                </a:highlight>
                <a:latin typeface="Courier New" panose="02070309020205020404" pitchFamily="49" charset="0"/>
                <a:cs typeface="Courier New" panose="02070309020205020404" pitchFamily="49" charset="0"/>
              </a:rPr>
              <a:t> </a:t>
            </a:r>
            <a:r>
              <a:rPr lang="en-US" sz="2000" b="0" i="0" err="1">
                <a:effectLst/>
                <a:highlight>
                  <a:srgbClr val="FFFFFF"/>
                </a:highlight>
                <a:latin typeface="Courier New" panose="02070309020205020404" pitchFamily="49" charset="0"/>
                <a:cs typeface="Courier New" panose="02070309020205020404" pitchFamily="49" charset="0"/>
              </a:rPr>
              <a:t>otobüs</a:t>
            </a:r>
            <a:r>
              <a:rPr lang="en-US" sz="2000" b="0" i="0">
                <a:effectLst/>
                <a:highlight>
                  <a:srgbClr val="FFFFFF"/>
                </a:highlight>
                <a:latin typeface="Courier New" panose="02070309020205020404" pitchFamily="49" charset="0"/>
                <a:cs typeface="Courier New" panose="02070309020205020404" pitchFamily="49" charset="0"/>
              </a:rPr>
              <a:t>.</a:t>
            </a:r>
            <a:endParaRPr lang="en-US" sz="2000">
              <a:latin typeface="Courier New" panose="02070309020205020404" pitchFamily="49" charset="0"/>
              <a:cs typeface="Courier New" panose="02070309020205020404" pitchFamily="49" charset="0"/>
            </a:endParaRPr>
          </a:p>
          <a:p>
            <a:pPr indent="-228600">
              <a:lnSpc>
                <a:spcPct val="90000"/>
              </a:lnSpc>
              <a:spcAft>
                <a:spcPts val="600"/>
              </a:spcAft>
              <a:buFont typeface="Arial" panose="020B0604020202020204" pitchFamily="34" charset="0"/>
              <a:buChar char="•"/>
            </a:pPr>
            <a:endParaRPr lang="en-US" sz="2200" b="0" i="0">
              <a:effectLst/>
              <a:highlight>
                <a:srgbClr val="FFFFFF"/>
              </a:highlight>
            </a:endParaRPr>
          </a:p>
          <a:p>
            <a:pPr indent="-228600">
              <a:lnSpc>
                <a:spcPct val="90000"/>
              </a:lnSpc>
              <a:spcAft>
                <a:spcPts val="600"/>
              </a:spcAft>
              <a:buFont typeface="Arial" panose="020B0604020202020204" pitchFamily="34" charset="0"/>
              <a:buChar char="•"/>
            </a:pPr>
            <a:endParaRPr lang="en-US" sz="2200">
              <a:highlight>
                <a:srgbClr val="FFFFFF"/>
              </a:highlight>
            </a:endParaRPr>
          </a:p>
        </p:txBody>
      </p:sp>
      <p:pic>
        <p:nvPicPr>
          <p:cNvPr id="12" name="İçerik Yer Tutucusu 4" descr="dış mekan, taşıt, araç, ağaç, yol, karayolu içeren bir resim&#10;&#10;Açıklama otomatik olarak oluşturuldu">
            <a:extLst>
              <a:ext uri="{FF2B5EF4-FFF2-40B4-BE49-F238E27FC236}">
                <a16:creationId xmlns:a16="http://schemas.microsoft.com/office/drawing/2014/main" id="{478138AD-FC13-4EA0-0E6E-4D358C6943C5}"/>
              </a:ext>
            </a:extLst>
          </p:cNvPr>
          <p:cNvPicPr>
            <a:picLocks noChangeAspect="1"/>
          </p:cNvPicPr>
          <p:nvPr/>
        </p:nvPicPr>
        <p:blipFill rotWithShape="1">
          <a:blip r:embed="rId2">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6023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dış mekan, ağaç, taşıt, araç, kara taşıtı içeren bir resim&#10;&#10;Açıklama otomatik olarak oluşturuldu">
            <a:extLst>
              <a:ext uri="{FF2B5EF4-FFF2-40B4-BE49-F238E27FC236}">
                <a16:creationId xmlns:a16="http://schemas.microsoft.com/office/drawing/2014/main" id="{D2945186-278B-6678-87B1-3111D9DD62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72" b="26911"/>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7" name="Rectangle 16">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tin kutusu 9">
            <a:extLst>
              <a:ext uri="{FF2B5EF4-FFF2-40B4-BE49-F238E27FC236}">
                <a16:creationId xmlns:a16="http://schemas.microsoft.com/office/drawing/2014/main" id="{176CD444-9ABF-F0FC-697E-54B620079C5E}"/>
              </a:ext>
            </a:extLst>
          </p:cNvPr>
          <p:cNvSpPr txBox="1"/>
          <p:nvPr/>
        </p:nvSpPr>
        <p:spPr>
          <a:xfrm>
            <a:off x="589556" y="5746071"/>
            <a:ext cx="7015499" cy="85226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0" i="0">
                <a:effectLst/>
                <a:highlight>
                  <a:srgbClr val="FFFFFF"/>
                </a:highlight>
                <a:latin typeface="+mj-lt"/>
                <a:ea typeface="+mj-ea"/>
                <a:cs typeface="+mj-cs"/>
              </a:rPr>
              <a:t>Bir </a:t>
            </a:r>
            <a:r>
              <a:rPr lang="en-US" sz="3100" b="0" i="0" err="1">
                <a:effectLst/>
                <a:highlight>
                  <a:srgbClr val="FFFFFF"/>
                </a:highlight>
                <a:latin typeface="+mj-lt"/>
                <a:ea typeface="+mj-ea"/>
                <a:cs typeface="+mj-cs"/>
              </a:rPr>
              <a:t>şehir</a:t>
            </a:r>
            <a:r>
              <a:rPr lang="en-US" sz="3100" b="0" i="0">
                <a:effectLst/>
                <a:highlight>
                  <a:srgbClr val="FFFFFF"/>
                </a:highlight>
                <a:latin typeface="+mj-lt"/>
                <a:ea typeface="+mj-ea"/>
                <a:cs typeface="+mj-cs"/>
              </a:rPr>
              <a:t> </a:t>
            </a:r>
            <a:r>
              <a:rPr lang="en-US" sz="3100" b="0" i="0" err="1">
                <a:effectLst/>
                <a:highlight>
                  <a:srgbClr val="FFFFFF"/>
                </a:highlight>
                <a:latin typeface="+mj-lt"/>
                <a:ea typeface="+mj-ea"/>
                <a:cs typeface="+mj-cs"/>
              </a:rPr>
              <a:t>sokağında</a:t>
            </a:r>
            <a:r>
              <a:rPr lang="en-US" sz="3100" b="0" i="0">
                <a:effectLst/>
                <a:highlight>
                  <a:srgbClr val="FFFFFF"/>
                </a:highlight>
                <a:latin typeface="+mj-lt"/>
                <a:ea typeface="+mj-ea"/>
                <a:cs typeface="+mj-cs"/>
              </a:rPr>
              <a:t> </a:t>
            </a:r>
            <a:r>
              <a:rPr lang="en-US" sz="3100" b="0" i="0" err="1">
                <a:effectLst/>
                <a:highlight>
                  <a:srgbClr val="FFFFFF"/>
                </a:highlight>
                <a:latin typeface="+mj-lt"/>
                <a:ea typeface="+mj-ea"/>
                <a:cs typeface="+mj-cs"/>
              </a:rPr>
              <a:t>toplu</a:t>
            </a:r>
            <a:r>
              <a:rPr lang="en-US" sz="3100" b="0" i="0">
                <a:effectLst/>
                <a:highlight>
                  <a:srgbClr val="FFFFFF"/>
                </a:highlight>
                <a:latin typeface="+mj-lt"/>
                <a:ea typeface="+mj-ea"/>
                <a:cs typeface="+mj-cs"/>
              </a:rPr>
              <a:t> </a:t>
            </a:r>
            <a:r>
              <a:rPr lang="en-US" sz="3100" b="0" i="0" err="1">
                <a:effectLst/>
                <a:highlight>
                  <a:srgbClr val="FFFFFF"/>
                </a:highlight>
                <a:latin typeface="+mj-lt"/>
                <a:ea typeface="+mj-ea"/>
                <a:cs typeface="+mj-cs"/>
              </a:rPr>
              <a:t>taşıma</a:t>
            </a:r>
            <a:r>
              <a:rPr lang="en-US" sz="3100" b="0" i="0">
                <a:effectLst/>
                <a:highlight>
                  <a:srgbClr val="FFFFFF"/>
                </a:highlight>
                <a:latin typeface="+mj-lt"/>
                <a:ea typeface="+mj-ea"/>
                <a:cs typeface="+mj-cs"/>
              </a:rPr>
              <a:t> </a:t>
            </a:r>
            <a:r>
              <a:rPr lang="en-US" sz="3100" b="0" i="0" err="1">
                <a:effectLst/>
                <a:highlight>
                  <a:srgbClr val="FFFFFF"/>
                </a:highlight>
                <a:latin typeface="+mj-lt"/>
                <a:ea typeface="+mj-ea"/>
                <a:cs typeface="+mj-cs"/>
              </a:rPr>
              <a:t>otobüsü</a:t>
            </a:r>
            <a:r>
              <a:rPr lang="en-US" sz="3100" b="0" i="0">
                <a:effectLst/>
                <a:highlight>
                  <a:srgbClr val="FFFFFF"/>
                </a:highlight>
                <a:latin typeface="+mj-lt"/>
                <a:ea typeface="+mj-ea"/>
                <a:cs typeface="+mj-cs"/>
              </a:rPr>
              <a:t>.</a:t>
            </a:r>
            <a:endParaRPr lang="en-US" sz="3100">
              <a:latin typeface="+mj-lt"/>
              <a:ea typeface="+mj-ea"/>
              <a:cs typeface="+mj-cs"/>
            </a:endParaRPr>
          </a:p>
        </p:txBody>
      </p:sp>
    </p:spTree>
    <p:extLst>
      <p:ext uri="{BB962C8B-B14F-4D97-AF65-F5344CB8AC3E}">
        <p14:creationId xmlns:p14="http://schemas.microsoft.com/office/powerpoint/2010/main" val="4254972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dış mekan, gökyüzü, otobüs, bulut içeren bir resim&#10;&#10;Açıklama otomatik olarak oluşturuldu">
            <a:extLst>
              <a:ext uri="{FF2B5EF4-FFF2-40B4-BE49-F238E27FC236}">
                <a16:creationId xmlns:a16="http://schemas.microsoft.com/office/drawing/2014/main" id="{319D6A55-104A-0708-F3DC-F5D3A6BA7E71}"/>
              </a:ext>
            </a:extLst>
          </p:cNvPr>
          <p:cNvPicPr>
            <a:picLocks noChangeAspect="1"/>
          </p:cNvPicPr>
          <p:nvPr/>
        </p:nvPicPr>
        <p:blipFill rotWithShape="1">
          <a:blip r:embed="rId2">
            <a:extLst>
              <a:ext uri="{28A0092B-C50C-407E-A947-70E740481C1C}">
                <a14:useLocalDpi xmlns:a14="http://schemas.microsoft.com/office/drawing/2010/main" val="0"/>
              </a:ext>
            </a:extLst>
          </a:blip>
          <a:srcRect r="11111"/>
          <a:stretch/>
        </p:blipFill>
        <p:spPr>
          <a:xfrm>
            <a:off x="-1" y="-2"/>
            <a:ext cx="6096001" cy="6858002"/>
          </a:xfrm>
          <a:prstGeom prst="rect">
            <a:avLst/>
          </a:prstGeom>
        </p:spPr>
      </p:pic>
      <p:sp>
        <p:nvSpPr>
          <p:cNvPr id="3" name="İçerik Yer Tutucusu 2">
            <a:extLst>
              <a:ext uri="{FF2B5EF4-FFF2-40B4-BE49-F238E27FC236}">
                <a16:creationId xmlns:a16="http://schemas.microsoft.com/office/drawing/2014/main" id="{08081216-546D-0A8A-28B7-3C256BEE819F}"/>
              </a:ext>
            </a:extLst>
          </p:cNvPr>
          <p:cNvSpPr>
            <a:spLocks noGrp="1"/>
          </p:cNvSpPr>
          <p:nvPr>
            <p:ph idx="1"/>
          </p:nvPr>
        </p:nvSpPr>
        <p:spPr>
          <a:xfrm>
            <a:off x="6440557" y="2470245"/>
            <a:ext cx="4519364" cy="3769835"/>
          </a:xfrm>
        </p:spPr>
        <p:txBody>
          <a:bodyPr anchor="ctr">
            <a:normAutofit/>
          </a:bodyPr>
          <a:lstStyle/>
          <a:p>
            <a:r>
              <a:rPr lang="tr-TR" sz="2000" b="0" i="0">
                <a:effectLst/>
                <a:highlight>
                  <a:srgbClr val="FFFFFF"/>
                </a:highlight>
                <a:latin typeface="Courier New" panose="02070309020205020404" pitchFamily="49" charset="0"/>
              </a:rPr>
              <a:t>Bir otoparkta park edilen sarı ve mavi otobüslerden oluşan bir grup.</a:t>
            </a:r>
            <a:endParaRPr lang="tr-TR" sz="2000"/>
          </a:p>
        </p:txBody>
      </p:sp>
    </p:spTree>
    <p:extLst>
      <p:ext uri="{BB962C8B-B14F-4D97-AF65-F5344CB8AC3E}">
        <p14:creationId xmlns:p14="http://schemas.microsoft.com/office/powerpoint/2010/main" val="4231303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086F0C-4488-4671-E536-C3CC2AD5DB8B}"/>
              </a:ext>
            </a:extLst>
          </p:cNvPr>
          <p:cNvSpPr>
            <a:spLocks noGrp="1"/>
          </p:cNvSpPr>
          <p:nvPr>
            <p:ph type="title"/>
          </p:nvPr>
        </p:nvSpPr>
        <p:spPr/>
        <p:txBody>
          <a:bodyPr/>
          <a:lstStyle/>
          <a:p>
            <a:r>
              <a:rPr lang="tr-TR" err="1"/>
              <a:t>Conclusion</a:t>
            </a:r>
            <a:r>
              <a:rPr lang="tr-TR"/>
              <a:t> on </a:t>
            </a:r>
            <a:r>
              <a:rPr lang="tr-TR" err="1"/>
              <a:t>Single</a:t>
            </a:r>
            <a:r>
              <a:rPr lang="tr-TR"/>
              <a:t> Image Experiment</a:t>
            </a:r>
          </a:p>
        </p:txBody>
      </p:sp>
      <p:sp>
        <p:nvSpPr>
          <p:cNvPr id="3" name="İçerik Yer Tutucusu 2">
            <a:extLst>
              <a:ext uri="{FF2B5EF4-FFF2-40B4-BE49-F238E27FC236}">
                <a16:creationId xmlns:a16="http://schemas.microsoft.com/office/drawing/2014/main" id="{FD6165AD-5F3C-36BB-7F0A-7C31AAEE10D5}"/>
              </a:ext>
            </a:extLst>
          </p:cNvPr>
          <p:cNvSpPr>
            <a:spLocks noGrp="1"/>
          </p:cNvSpPr>
          <p:nvPr>
            <p:ph idx="1"/>
          </p:nvPr>
        </p:nvSpPr>
        <p:spPr>
          <a:xfrm>
            <a:off x="1295401" y="2556931"/>
            <a:ext cx="9601196" cy="3600677"/>
          </a:xfrm>
        </p:spPr>
        <p:txBody>
          <a:bodyPr>
            <a:normAutofit lnSpcReduction="10000"/>
          </a:bodyPr>
          <a:lstStyle/>
          <a:p>
            <a:r>
              <a:rPr lang="en-US"/>
              <a:t>Developed models have difficulty recognizing and specifying the number of objects.</a:t>
            </a:r>
            <a:endParaRPr lang="tr-TR"/>
          </a:p>
          <a:p>
            <a:r>
              <a:rPr lang="tr-TR" err="1"/>
              <a:t>However</a:t>
            </a:r>
            <a:r>
              <a:rPr lang="tr-TR"/>
              <a:t>, </a:t>
            </a:r>
            <a:r>
              <a:rPr lang="en-US"/>
              <a:t>they can perceive the difference between one and many.</a:t>
            </a:r>
            <a:endParaRPr lang="tr-TR"/>
          </a:p>
          <a:p>
            <a:r>
              <a:rPr lang="en-US"/>
              <a:t>The metrics used may not always be what they should be</a:t>
            </a:r>
            <a:r>
              <a:rPr lang="tr-TR"/>
              <a:t>. </a:t>
            </a:r>
            <a:r>
              <a:rPr lang="tr-TR" err="1"/>
              <a:t>Reasons</a:t>
            </a:r>
            <a:r>
              <a:rPr lang="tr-TR"/>
              <a:t> can be:</a:t>
            </a:r>
          </a:p>
          <a:p>
            <a:pPr marL="0" indent="0">
              <a:buNone/>
            </a:pPr>
            <a:r>
              <a:rPr lang="tr-TR"/>
              <a:t>	* </a:t>
            </a:r>
            <a:r>
              <a:rPr lang="en-US"/>
              <a:t>Good </a:t>
            </a:r>
            <a:r>
              <a:rPr lang="tr-TR" err="1"/>
              <a:t>caption</a:t>
            </a:r>
            <a:r>
              <a:rPr lang="en-US"/>
              <a:t> may not match the ground truth because the dataset is </a:t>
            </a:r>
            <a:r>
              <a:rPr lang="tr-TR"/>
              <a:t>	</a:t>
            </a:r>
            <a:r>
              <a:rPr lang="en-US"/>
              <a:t>problematic.</a:t>
            </a:r>
            <a:endParaRPr lang="tr-TR"/>
          </a:p>
          <a:p>
            <a:pPr marL="0" indent="0">
              <a:buNone/>
            </a:pPr>
            <a:r>
              <a:rPr lang="tr-TR"/>
              <a:t>	*</a:t>
            </a:r>
            <a:r>
              <a:rPr lang="en-US"/>
              <a:t>Even with good </a:t>
            </a:r>
            <a:r>
              <a:rPr lang="tr-TR"/>
              <a:t>caption</a:t>
            </a:r>
            <a:r>
              <a:rPr lang="en-US"/>
              <a:t>s and a good dataset, the meanings may not </a:t>
            </a:r>
            <a:r>
              <a:rPr lang="tr-TR"/>
              <a:t>	</a:t>
            </a:r>
            <a:r>
              <a:rPr lang="en-US"/>
              <a:t>match.</a:t>
            </a:r>
            <a:endParaRPr lang="tr-TR"/>
          </a:p>
        </p:txBody>
      </p:sp>
    </p:spTree>
    <p:extLst>
      <p:ext uri="{BB962C8B-B14F-4D97-AF65-F5344CB8AC3E}">
        <p14:creationId xmlns:p14="http://schemas.microsoft.com/office/powerpoint/2010/main" val="3434671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3"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0E10FC6-68B2-0B24-E000-24E5DBC8D14A}"/>
              </a:ext>
            </a:extLst>
          </p:cNvPr>
          <p:cNvSpPr>
            <a:spLocks noGrp="1"/>
          </p:cNvSpPr>
          <p:nvPr>
            <p:ph type="title"/>
          </p:nvPr>
        </p:nvSpPr>
        <p:spPr>
          <a:xfrm>
            <a:off x="1102368" y="1877492"/>
            <a:ext cx="4030132" cy="3215373"/>
          </a:xfrm>
        </p:spPr>
        <p:txBody>
          <a:bodyPr>
            <a:normAutofit/>
          </a:bodyPr>
          <a:lstStyle/>
          <a:p>
            <a:pPr algn="ctr"/>
            <a:r>
              <a:rPr lang="tr-TR">
                <a:solidFill>
                  <a:schemeClr val="bg1"/>
                </a:solidFill>
              </a:rPr>
              <a:t>THANKS FOR LISTENING US</a:t>
            </a:r>
          </a:p>
        </p:txBody>
      </p:sp>
      <p:grpSp>
        <p:nvGrpSpPr>
          <p:cNvPr id="407"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08"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09"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41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1"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2" name="Oval 411">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3" name="Oval 412">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İçerik Yer Tutucusu 2">
            <a:extLst>
              <a:ext uri="{FF2B5EF4-FFF2-40B4-BE49-F238E27FC236}">
                <a16:creationId xmlns:a16="http://schemas.microsoft.com/office/drawing/2014/main" id="{C99EE598-C4A3-908C-6C8B-36110F4F3772}"/>
              </a:ext>
            </a:extLst>
          </p:cNvPr>
          <p:cNvSpPr>
            <a:spLocks noGrp="1"/>
          </p:cNvSpPr>
          <p:nvPr>
            <p:ph idx="1"/>
          </p:nvPr>
        </p:nvSpPr>
        <p:spPr>
          <a:xfrm>
            <a:off x="6234868" y="1130846"/>
            <a:ext cx="5217173" cy="4351338"/>
          </a:xfrm>
        </p:spPr>
        <p:txBody>
          <a:bodyPr>
            <a:normAutofit/>
          </a:bodyPr>
          <a:lstStyle/>
          <a:p>
            <a:r>
              <a:rPr lang="tr-TR">
                <a:solidFill>
                  <a:schemeClr val="bg1"/>
                </a:solidFill>
              </a:rPr>
              <a:t>Yusuf Enes Kurt	- 20011044</a:t>
            </a:r>
          </a:p>
          <a:p>
            <a:r>
              <a:rPr lang="tr-TR">
                <a:solidFill>
                  <a:schemeClr val="bg1"/>
                </a:solidFill>
              </a:rPr>
              <a:t>Muhammed Ali Lale - 20011045</a:t>
            </a:r>
          </a:p>
        </p:txBody>
      </p:sp>
      <p:grpSp>
        <p:nvGrpSpPr>
          <p:cNvPr id="414"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15"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6"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7"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8"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9"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766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29906-3B63-9C83-7F36-B401E61F0F43}"/>
              </a:ext>
            </a:extLst>
          </p:cNvPr>
          <p:cNvSpPr>
            <a:spLocks noGrp="1"/>
          </p:cNvSpPr>
          <p:nvPr>
            <p:ph type="title"/>
          </p:nvPr>
        </p:nvSpPr>
        <p:spPr/>
        <p:txBody>
          <a:bodyPr/>
          <a:lstStyle/>
          <a:p>
            <a:endParaRPr lang="tr-TR"/>
          </a:p>
        </p:txBody>
      </p:sp>
      <p:pic>
        <p:nvPicPr>
          <p:cNvPr id="7" name="İçerik Yer Tutucusu 6">
            <a:extLst>
              <a:ext uri="{FF2B5EF4-FFF2-40B4-BE49-F238E27FC236}">
                <a16:creationId xmlns:a16="http://schemas.microsoft.com/office/drawing/2014/main" id="{E6F968E5-C4DF-2BE0-6D7C-0AB078A66B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091" y="812113"/>
            <a:ext cx="11029736" cy="5345498"/>
          </a:xfrm>
        </p:spPr>
      </p:pic>
    </p:spTree>
    <p:extLst>
      <p:ext uri="{BB962C8B-B14F-4D97-AF65-F5344CB8AC3E}">
        <p14:creationId xmlns:p14="http://schemas.microsoft.com/office/powerpoint/2010/main" val="2259154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3EA659-ADCD-4101-88B7-B67DE68D7136}"/>
              </a:ext>
            </a:extLst>
          </p:cNvPr>
          <p:cNvSpPr>
            <a:spLocks noGrp="1"/>
          </p:cNvSpPr>
          <p:nvPr>
            <p:ph type="title"/>
          </p:nvPr>
        </p:nvSpPr>
        <p:spPr/>
        <p:txBody>
          <a:bodyPr/>
          <a:lstStyle/>
          <a:p>
            <a:r>
              <a:rPr lang="tr-TR"/>
              <a:t>RELATED WORKS</a:t>
            </a:r>
          </a:p>
        </p:txBody>
      </p:sp>
      <p:sp>
        <p:nvSpPr>
          <p:cNvPr id="3" name="İçerik Yer Tutucusu 2">
            <a:extLst>
              <a:ext uri="{FF2B5EF4-FFF2-40B4-BE49-F238E27FC236}">
                <a16:creationId xmlns:a16="http://schemas.microsoft.com/office/drawing/2014/main" id="{E31F2DA4-3F17-955E-42B4-0FDB38881E25}"/>
              </a:ext>
            </a:extLst>
          </p:cNvPr>
          <p:cNvSpPr>
            <a:spLocks noGrp="1"/>
          </p:cNvSpPr>
          <p:nvPr>
            <p:ph idx="1"/>
          </p:nvPr>
        </p:nvSpPr>
        <p:spPr/>
        <p:txBody>
          <a:bodyPr/>
          <a:lstStyle/>
          <a:p>
            <a:pPr marL="0" indent="0">
              <a:buNone/>
            </a:pPr>
            <a:r>
              <a:rPr lang="en-US"/>
              <a:t>There is a study that translates an English image-text dataset into Turkish using automatic translation tools and trains the model on this Turkish dataset to show the Turkish captioning result performance. </a:t>
            </a:r>
            <a:endParaRPr lang="tr-TR"/>
          </a:p>
          <a:p>
            <a:pPr marL="0" indent="0">
              <a:buNone/>
            </a:pPr>
            <a:r>
              <a:rPr lang="en-US"/>
              <a:t>When the CLIP image encoder and BERT subtitle generator models were used together, they performed well on the MS COCO and Flickr30K datasets.</a:t>
            </a:r>
            <a:endParaRPr lang="tr-TR"/>
          </a:p>
        </p:txBody>
      </p:sp>
    </p:spTree>
    <p:extLst>
      <p:ext uri="{BB962C8B-B14F-4D97-AF65-F5344CB8AC3E}">
        <p14:creationId xmlns:p14="http://schemas.microsoft.com/office/powerpoint/2010/main" val="101618097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vi ve oklu turuncu gradyan">
            <a:extLst>
              <a:ext uri="{FF2B5EF4-FFF2-40B4-BE49-F238E27FC236}">
                <a16:creationId xmlns:a16="http://schemas.microsoft.com/office/drawing/2014/main" id="{0FC98A2B-BB6D-3399-3FCD-182D240220B0}"/>
              </a:ext>
            </a:extLst>
          </p:cNvPr>
          <p:cNvPicPr>
            <a:picLocks noChangeAspect="1"/>
          </p:cNvPicPr>
          <p:nvPr/>
        </p:nvPicPr>
        <p:blipFill rotWithShape="1">
          <a:blip r:embed="rId2"/>
          <a:srcRect l="1540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CAA3489-5376-05EF-1DAF-D2E395334E03}"/>
              </a:ext>
            </a:extLst>
          </p:cNvPr>
          <p:cNvSpPr>
            <a:spLocks noGrp="1"/>
          </p:cNvSpPr>
          <p:nvPr>
            <p:ph type="ctrTitle"/>
          </p:nvPr>
        </p:nvSpPr>
        <p:spPr>
          <a:xfrm>
            <a:off x="5807414" y="879634"/>
            <a:ext cx="6089320" cy="3692028"/>
          </a:xfrm>
          <a:noFill/>
        </p:spPr>
        <p:txBody>
          <a:bodyPr>
            <a:normAutofit/>
          </a:bodyPr>
          <a:lstStyle/>
          <a:p>
            <a:pPr algn="l"/>
            <a:r>
              <a:rPr lang="tr-TR" sz="5200">
                <a:latin typeface="Arial Black" panose="020B0A04020102020204" pitchFamily="34" charset="0"/>
              </a:rPr>
              <a:t>METHODOLOGY</a:t>
            </a:r>
          </a:p>
        </p:txBody>
      </p:sp>
    </p:spTree>
    <p:extLst>
      <p:ext uri="{BB962C8B-B14F-4D97-AF65-F5344CB8AC3E}">
        <p14:creationId xmlns:p14="http://schemas.microsoft.com/office/powerpoint/2010/main" val="282108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50B477-C816-5CEE-F63D-A758E6930415}"/>
              </a:ext>
            </a:extLst>
          </p:cNvPr>
          <p:cNvSpPr>
            <a:spLocks noGrp="1"/>
          </p:cNvSpPr>
          <p:nvPr>
            <p:ph type="title"/>
          </p:nvPr>
        </p:nvSpPr>
        <p:spPr/>
        <p:txBody>
          <a:bodyPr/>
          <a:lstStyle/>
          <a:p>
            <a:r>
              <a:rPr lang="tr-TR"/>
              <a:t>DATASET</a:t>
            </a:r>
          </a:p>
        </p:txBody>
      </p:sp>
      <p:sp>
        <p:nvSpPr>
          <p:cNvPr id="3" name="İçerik Yer Tutucusu 2">
            <a:extLst>
              <a:ext uri="{FF2B5EF4-FFF2-40B4-BE49-F238E27FC236}">
                <a16:creationId xmlns:a16="http://schemas.microsoft.com/office/drawing/2014/main" id="{E8727040-B096-7322-9A91-7F7154B495B2}"/>
              </a:ext>
            </a:extLst>
          </p:cNvPr>
          <p:cNvSpPr>
            <a:spLocks noGrp="1"/>
          </p:cNvSpPr>
          <p:nvPr>
            <p:ph idx="1"/>
          </p:nvPr>
        </p:nvSpPr>
        <p:spPr/>
        <p:txBody>
          <a:bodyPr/>
          <a:lstStyle/>
          <a:p>
            <a:r>
              <a:rPr lang="tr-TR"/>
              <a:t>MSCOCO2014 (</a:t>
            </a:r>
            <a:r>
              <a:rPr lang="tr-TR" err="1"/>
              <a:t>about</a:t>
            </a:r>
            <a:r>
              <a:rPr lang="tr-TR"/>
              <a:t> 82000 </a:t>
            </a:r>
            <a:r>
              <a:rPr lang="tr-TR" err="1"/>
              <a:t>images</a:t>
            </a:r>
            <a:r>
              <a:rPr lang="tr-TR"/>
              <a:t>)</a:t>
            </a:r>
          </a:p>
          <a:p>
            <a:r>
              <a:rPr lang="tr-TR"/>
              <a:t>T</a:t>
            </a:r>
            <a:r>
              <a:rPr lang="en-US"/>
              <a:t>here are 5 </a:t>
            </a:r>
            <a:r>
              <a:rPr lang="tr-TR" err="1"/>
              <a:t>captions</a:t>
            </a:r>
            <a:r>
              <a:rPr lang="tr-TR"/>
              <a:t> </a:t>
            </a:r>
            <a:r>
              <a:rPr lang="en-US"/>
              <a:t>for each image.</a:t>
            </a:r>
            <a:endParaRPr lang="tr-TR"/>
          </a:p>
          <a:p>
            <a:r>
              <a:rPr lang="tr-TR" err="1"/>
              <a:t>All</a:t>
            </a:r>
            <a:r>
              <a:rPr lang="tr-TR"/>
              <a:t> </a:t>
            </a:r>
            <a:r>
              <a:rPr lang="tr-TR" err="1"/>
              <a:t>captions</a:t>
            </a:r>
            <a:r>
              <a:rPr lang="tr-TR"/>
              <a:t> </a:t>
            </a:r>
            <a:r>
              <a:rPr lang="tr-TR" err="1"/>
              <a:t>are</a:t>
            </a:r>
            <a:r>
              <a:rPr lang="tr-TR"/>
              <a:t> </a:t>
            </a:r>
            <a:r>
              <a:rPr lang="tr-TR" err="1"/>
              <a:t>translated</a:t>
            </a:r>
            <a:r>
              <a:rPr lang="tr-TR"/>
              <a:t> </a:t>
            </a:r>
            <a:r>
              <a:rPr lang="tr-TR" err="1"/>
              <a:t>to</a:t>
            </a:r>
            <a:r>
              <a:rPr lang="tr-TR"/>
              <a:t> </a:t>
            </a:r>
            <a:r>
              <a:rPr lang="tr-TR" err="1"/>
              <a:t>Turkish</a:t>
            </a:r>
            <a:r>
              <a:rPr lang="tr-TR"/>
              <a:t> </a:t>
            </a:r>
            <a:r>
              <a:rPr lang="tr-TR" err="1"/>
              <a:t>language</a:t>
            </a:r>
            <a:r>
              <a:rPr lang="tr-TR"/>
              <a:t> </a:t>
            </a:r>
            <a:r>
              <a:rPr lang="tr-TR" err="1"/>
              <a:t>from</a:t>
            </a:r>
            <a:r>
              <a:rPr lang="tr-TR"/>
              <a:t> English.</a:t>
            </a:r>
          </a:p>
        </p:txBody>
      </p:sp>
    </p:spTree>
    <p:extLst>
      <p:ext uri="{BB962C8B-B14F-4D97-AF65-F5344CB8AC3E}">
        <p14:creationId xmlns:p14="http://schemas.microsoft.com/office/powerpoint/2010/main" val="145445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FBF4AC-109B-47B5-72C5-BDD902F974FF}"/>
              </a:ext>
            </a:extLst>
          </p:cNvPr>
          <p:cNvSpPr>
            <a:spLocks noGrp="1"/>
          </p:cNvSpPr>
          <p:nvPr>
            <p:ph type="title"/>
          </p:nvPr>
        </p:nvSpPr>
        <p:spPr/>
        <p:txBody>
          <a:bodyPr/>
          <a:lstStyle/>
          <a:p>
            <a:r>
              <a:rPr lang="tr-TR" err="1"/>
              <a:t>Dataset</a:t>
            </a:r>
            <a:r>
              <a:rPr lang="tr-TR"/>
              <a:t> (</a:t>
            </a:r>
            <a:r>
              <a:rPr lang="tr-TR" err="1"/>
              <a:t>Cont’d</a:t>
            </a:r>
            <a:r>
              <a:rPr lang="tr-TR"/>
              <a:t>)</a:t>
            </a:r>
          </a:p>
        </p:txBody>
      </p:sp>
      <p:pic>
        <p:nvPicPr>
          <p:cNvPr id="4" name="Resim 3">
            <a:extLst>
              <a:ext uri="{FF2B5EF4-FFF2-40B4-BE49-F238E27FC236}">
                <a16:creationId xmlns:a16="http://schemas.microsoft.com/office/drawing/2014/main" id="{AB661FA2-1264-1842-F32B-6FC86439C6B0}"/>
              </a:ext>
            </a:extLst>
          </p:cNvPr>
          <p:cNvPicPr>
            <a:picLocks noChangeAspect="1"/>
          </p:cNvPicPr>
          <p:nvPr/>
        </p:nvPicPr>
        <p:blipFill>
          <a:blip r:embed="rId2"/>
          <a:stretch>
            <a:fillRect/>
          </a:stretch>
        </p:blipFill>
        <p:spPr>
          <a:xfrm>
            <a:off x="1903276" y="2448064"/>
            <a:ext cx="7844531" cy="2902149"/>
          </a:xfrm>
          <a:prstGeom prst="rect">
            <a:avLst/>
          </a:prstGeom>
        </p:spPr>
      </p:pic>
    </p:spTree>
    <p:extLst>
      <p:ext uri="{BB962C8B-B14F-4D97-AF65-F5344CB8AC3E}">
        <p14:creationId xmlns:p14="http://schemas.microsoft.com/office/powerpoint/2010/main" val="6705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3EBA25-DE9B-19F9-70E8-851336884D39}"/>
              </a:ext>
            </a:extLst>
          </p:cNvPr>
          <p:cNvSpPr>
            <a:spLocks noGrp="1"/>
          </p:cNvSpPr>
          <p:nvPr>
            <p:ph type="title"/>
          </p:nvPr>
        </p:nvSpPr>
        <p:spPr/>
        <p:txBody>
          <a:bodyPr/>
          <a:lstStyle/>
          <a:p>
            <a:r>
              <a:rPr lang="tr-TR" err="1"/>
              <a:t>Dataset</a:t>
            </a:r>
            <a:r>
              <a:rPr lang="tr-TR"/>
              <a:t> (</a:t>
            </a:r>
            <a:r>
              <a:rPr lang="tr-TR" err="1"/>
              <a:t>Cont’d</a:t>
            </a:r>
            <a:r>
              <a:rPr lang="tr-TR"/>
              <a:t>)</a:t>
            </a:r>
          </a:p>
        </p:txBody>
      </p:sp>
      <p:pic>
        <p:nvPicPr>
          <p:cNvPr id="4" name="Resim 3">
            <a:extLst>
              <a:ext uri="{FF2B5EF4-FFF2-40B4-BE49-F238E27FC236}">
                <a16:creationId xmlns:a16="http://schemas.microsoft.com/office/drawing/2014/main" id="{D9BF4770-F594-185B-71B5-6A5259A75D85}"/>
              </a:ext>
            </a:extLst>
          </p:cNvPr>
          <p:cNvPicPr>
            <a:picLocks noChangeAspect="1"/>
          </p:cNvPicPr>
          <p:nvPr/>
        </p:nvPicPr>
        <p:blipFill>
          <a:blip r:embed="rId2"/>
          <a:stretch>
            <a:fillRect/>
          </a:stretch>
        </p:blipFill>
        <p:spPr>
          <a:xfrm>
            <a:off x="1639414" y="2623529"/>
            <a:ext cx="8934552" cy="3273054"/>
          </a:xfrm>
          <a:prstGeom prst="rect">
            <a:avLst/>
          </a:prstGeom>
        </p:spPr>
      </p:pic>
    </p:spTree>
    <p:extLst>
      <p:ext uri="{BB962C8B-B14F-4D97-AF65-F5344CB8AC3E}">
        <p14:creationId xmlns:p14="http://schemas.microsoft.com/office/powerpoint/2010/main" val="2919031111"/>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k">
  <a:themeElements>
    <a:clrScheme name="Organik">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k">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k">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b5bb298-0c75-4d5c-abd8-06b1214a875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elge" ma:contentTypeID="0x010100224E5EE7B31E61489B21F5B54688E64F" ma:contentTypeVersion="12" ma:contentTypeDescription="Yeni belge oluşturun." ma:contentTypeScope="" ma:versionID="29006b7c090a6bb4e5d0e0c3450cc125">
  <xsd:schema xmlns:xsd="http://www.w3.org/2001/XMLSchema" xmlns:xs="http://www.w3.org/2001/XMLSchema" xmlns:p="http://schemas.microsoft.com/office/2006/metadata/properties" xmlns:ns3="3b5bb298-0c75-4d5c-abd8-06b1214a8759" targetNamespace="http://schemas.microsoft.com/office/2006/metadata/properties" ma:root="true" ma:fieldsID="4c9d9f7ce1da576ca889e9ef27c3e1dd" ns3:_="">
    <xsd:import namespace="3b5bb298-0c75-4d5c-abd8-06b1214a875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DateTaken" minOccurs="0"/>
                <xsd:element ref="ns3:MediaLengthInSecond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5bb298-0c75-4d5c-abd8-06b1214a87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1D146-6AFD-4EAB-A9D5-A4447BA478FA}">
  <ds:schemaRefs>
    <ds:schemaRef ds:uri="http://purl.org/dc/dcmitype/"/>
    <ds:schemaRef ds:uri="http://purl.org/dc/elements/1.1/"/>
    <ds:schemaRef ds:uri="3b5bb298-0c75-4d5c-abd8-06b1214a8759"/>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39CD74B-0759-4100-812E-FA70FAC0F060}">
  <ds:schemaRefs>
    <ds:schemaRef ds:uri="http://schemas.microsoft.com/sharepoint/v3/contenttype/forms"/>
  </ds:schemaRefs>
</ds:datastoreItem>
</file>

<file path=customXml/itemProps3.xml><?xml version="1.0" encoding="utf-8"?>
<ds:datastoreItem xmlns:ds="http://schemas.openxmlformats.org/officeDocument/2006/customXml" ds:itemID="{5A7530A6-85CD-47F1-9BAB-15C4A12FC545}">
  <ds:schemaRefs>
    <ds:schemaRef ds:uri="3b5bb298-0c75-4d5c-abd8-06b1214a87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101</TotalTime>
  <Words>1579</Words>
  <Application>Microsoft Office PowerPoint</Application>
  <PresentationFormat>Geniş ekran</PresentationFormat>
  <Paragraphs>243</Paragraphs>
  <Slides>35</Slides>
  <Notes>6</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35</vt:i4>
      </vt:variant>
    </vt:vector>
  </HeadingPairs>
  <TitlesOfParts>
    <vt:vector size="44" baseType="lpstr">
      <vt:lpstr>Aptos</vt:lpstr>
      <vt:lpstr>Arial</vt:lpstr>
      <vt:lpstr>Arial Black</vt:lpstr>
      <vt:lpstr>Calibri</vt:lpstr>
      <vt:lpstr>Calibri Light</vt:lpstr>
      <vt:lpstr>Courier New</vt:lpstr>
      <vt:lpstr>Garamond</vt:lpstr>
      <vt:lpstr>Office Teması</vt:lpstr>
      <vt:lpstr>Organik</vt:lpstr>
      <vt:lpstr>AUTOMATED TEXT GENERATION FROM IMAGES BASED ON DEEP LEARNING</vt:lpstr>
      <vt:lpstr>INTRODUCTION</vt:lpstr>
      <vt:lpstr>AIM OF THE PROJECT</vt:lpstr>
      <vt:lpstr>PowerPoint Sunusu</vt:lpstr>
      <vt:lpstr>RELATED WORKS</vt:lpstr>
      <vt:lpstr>METHODOLOGY</vt:lpstr>
      <vt:lpstr>DATASET</vt:lpstr>
      <vt:lpstr>Dataset (Cont’d)</vt:lpstr>
      <vt:lpstr>Dataset (Cont’d)</vt:lpstr>
      <vt:lpstr>Dataset (Cont’d)</vt:lpstr>
      <vt:lpstr>LIBRARIES USED</vt:lpstr>
      <vt:lpstr>OBJECTIVES OF IMAGE CAPTIONING</vt:lpstr>
      <vt:lpstr>SYSTEM DESIGN AND IMPLEMENTATION</vt:lpstr>
      <vt:lpstr>TRANSFORMER</vt:lpstr>
      <vt:lpstr>CLIP ENCODER</vt:lpstr>
      <vt:lpstr>VISION TRANSFORMER BLOCK</vt:lpstr>
      <vt:lpstr>TEXT DECODER</vt:lpstr>
      <vt:lpstr>EXPERIMENTAL RESULTS</vt:lpstr>
      <vt:lpstr>EXPERIMENTAL RESULTS</vt:lpstr>
      <vt:lpstr>The Impact of Dataset Size</vt:lpstr>
      <vt:lpstr>Impact of the Language Model Used</vt:lpstr>
      <vt:lpstr>Metrics</vt:lpstr>
      <vt:lpstr>SINGLE IMAGE PREDICTION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Conclusion on Single Image Experiment</vt:lpstr>
      <vt:lpstr>THANKS FOR LISTENING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İNSAN AKTİVİTELERİ İÇEREN VİDEOLARDAN YOĞUN VİDEO ÖZETİ OLUŞTURMA</dc:title>
  <dc:creator>YUSUF ENES KURT</dc:creator>
  <cp:lastModifiedBy>YUSUF ENES KURT</cp:lastModifiedBy>
  <cp:revision>2</cp:revision>
  <dcterms:created xsi:type="dcterms:W3CDTF">2024-01-23T15:44:28Z</dcterms:created>
  <dcterms:modified xsi:type="dcterms:W3CDTF">2024-07-23T07:51:41Z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0x010100224E5EE7B31E61489B21F5B54688E64F</vt:lpwstr>
  </property>
</Properties>
</file>